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2" r:id="rId2"/>
    <p:sldMasterId id="2147483650" r:id="rId3"/>
  </p:sldMasterIdLst>
  <p:notesMasterIdLst>
    <p:notesMasterId r:id="rId22"/>
  </p:notesMasterIdLst>
  <p:sldIdLst>
    <p:sldId id="256" r:id="rId4"/>
    <p:sldId id="257" r:id="rId5"/>
    <p:sldId id="284" r:id="rId6"/>
    <p:sldId id="271" r:id="rId7"/>
    <p:sldId id="280" r:id="rId8"/>
    <p:sldId id="283" r:id="rId9"/>
    <p:sldId id="275" r:id="rId10"/>
    <p:sldId id="274" r:id="rId11"/>
    <p:sldId id="272" r:id="rId12"/>
    <p:sldId id="270" r:id="rId13"/>
    <p:sldId id="273" r:id="rId14"/>
    <p:sldId id="281" r:id="rId15"/>
    <p:sldId id="286" r:id="rId16"/>
    <p:sldId id="277" r:id="rId17"/>
    <p:sldId id="278" r:id="rId18"/>
    <p:sldId id="279" r:id="rId19"/>
    <p:sldId id="276" r:id="rId20"/>
    <p:sldId id="285" r:id="rId21"/>
  </p:sldIdLst>
  <p:sldSz cx="12192000" cy="6858000"/>
  <p:notesSz cx="7104063" cy="10234613"/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9pPr>
  </p:defaultTextStyle>
  <p:extLst>
    <p:ext uri="{EFAFB233-063F-42B5-8137-9DF3F51BA10A}">
      <p15:sldGuideLst xmlns:p15="http://schemas.microsoft.com/office/powerpoint/2012/main">
        <p15:guide id="1" orient="horz" pos="2164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CB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34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408" y="84"/>
      </p:cViewPr>
      <p:guideLst>
        <p:guide orient="horz" pos="216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3468" y="72"/>
      </p:cViewPr>
      <p:guideLst/>
    </p:cSldViewPr>
  </p:notesViewPr>
  <p:gridSpacing cx="72006" cy="7200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FB687C-3C2B-4BC0-A204-30428D9AA5D8}" type="datetimeFigureOut">
              <a:rPr lang="en-US" smtClean="0"/>
              <a:t>10/11/2016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5D6D9D-F7EC-41AF-8570-0413D9A2B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614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0612" cy="47219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65202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603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0612" cy="47219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65202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9293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294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197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691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550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430882" cy="1041903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322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094249" cy="38503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8503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457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2155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1600" cy="32155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198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401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34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image" Target="../media/image3.png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9.22背景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4445" y="-1905"/>
            <a:ext cx="12200890" cy="686181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6" descr="ppt5"/>
          <p:cNvPicPr>
            <a:picLocks noChangeAspect="1" noChangeArrowheads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07"/>
          <a:stretch/>
        </p:blipFill>
        <p:spPr bwMode="auto">
          <a:xfrm>
            <a:off x="-9526" y="5776486"/>
            <a:ext cx="12201526" cy="1159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7361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5456" y="365125"/>
            <a:ext cx="1988344" cy="1325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97" y="6055482"/>
            <a:ext cx="1320955" cy="445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968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4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/>
          </p:cNvSpPr>
          <p:nvPr>
            <p:ph type="title"/>
          </p:nvPr>
        </p:nvSpPr>
        <p:spPr>
          <a:xfrm>
            <a:off x="1019175" y="37528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/>
          <p:cNvSpPr>
            <a:spLocks noGrp="1"/>
          </p:cNvSpPr>
          <p:nvPr>
            <p:ph type="body"/>
          </p:nvPr>
        </p:nvSpPr>
        <p:spPr>
          <a:xfrm>
            <a:off x="1019175" y="1995805"/>
            <a:ext cx="10515600" cy="3487738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pPr lvl="0" indent="-228600"/>
            <a:endParaRPr lang="zh-CN" altLang="en-US"/>
          </a:p>
        </p:txBody>
      </p:sp>
      <p:pic>
        <p:nvPicPr>
          <p:cNvPr id="5" name="图片 6" descr="ppt5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07"/>
          <a:stretch/>
        </p:blipFill>
        <p:spPr bwMode="auto">
          <a:xfrm>
            <a:off x="0" y="5698273"/>
            <a:ext cx="12201526" cy="1159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97" y="6055482"/>
            <a:ext cx="1320955" cy="44530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6431" y="375286"/>
            <a:ext cx="1988344" cy="132556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中国</a:t>
            </a:r>
            <a:r>
              <a:rPr lang="zh-CN" altLang="en-US" sz="3200" dirty="0" smtClean="0"/>
              <a:t>的开源云计算的市场化如火如荼</a:t>
            </a:r>
            <a:endParaRPr lang="zh-CN" altLang="en-US" sz="32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300" y="1006248"/>
            <a:ext cx="10045186" cy="4798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1661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开源云计算案例分享</a:t>
            </a:r>
            <a:endParaRPr lang="zh-CN" altLang="en-US" sz="32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753" y="1009650"/>
            <a:ext cx="7515829" cy="4729974"/>
          </a:xfrm>
          <a:prstGeom prst="rect">
            <a:avLst/>
          </a:prstGeom>
        </p:spPr>
      </p:pic>
      <p:sp>
        <p:nvSpPr>
          <p:cNvPr id="6" name="椭圆 5"/>
          <p:cNvSpPr/>
          <p:nvPr/>
        </p:nvSpPr>
        <p:spPr>
          <a:xfrm>
            <a:off x="5472563" y="2191416"/>
            <a:ext cx="219783" cy="40813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新建</a:t>
            </a:r>
            <a:endParaRPr lang="en-US" sz="900" dirty="0"/>
          </a:p>
        </p:txBody>
      </p:sp>
      <p:sp>
        <p:nvSpPr>
          <p:cNvPr id="15" name="椭圆 14"/>
          <p:cNvSpPr/>
          <p:nvPr/>
        </p:nvSpPr>
        <p:spPr>
          <a:xfrm>
            <a:off x="3631679" y="5081407"/>
            <a:ext cx="198916" cy="4386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现有</a:t>
            </a:r>
            <a:endParaRPr lang="en-US" sz="1100" dirty="0"/>
          </a:p>
        </p:txBody>
      </p:sp>
      <p:sp>
        <p:nvSpPr>
          <p:cNvPr id="16" name="椭圆 15"/>
          <p:cNvSpPr/>
          <p:nvPr/>
        </p:nvSpPr>
        <p:spPr>
          <a:xfrm>
            <a:off x="5873995" y="4271470"/>
            <a:ext cx="219783" cy="40813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新建</a:t>
            </a:r>
            <a:endParaRPr lang="en-US" sz="900" dirty="0"/>
          </a:p>
        </p:txBody>
      </p:sp>
      <p:sp>
        <p:nvSpPr>
          <p:cNvPr id="17" name="椭圆 16"/>
          <p:cNvSpPr/>
          <p:nvPr/>
        </p:nvSpPr>
        <p:spPr>
          <a:xfrm>
            <a:off x="2490739" y="5081407"/>
            <a:ext cx="198916" cy="4386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现有</a:t>
            </a:r>
            <a:endParaRPr lang="en-US" sz="1100" dirty="0"/>
          </a:p>
        </p:txBody>
      </p:sp>
      <p:sp>
        <p:nvSpPr>
          <p:cNvPr id="18" name="椭圆 17"/>
          <p:cNvSpPr/>
          <p:nvPr/>
        </p:nvSpPr>
        <p:spPr>
          <a:xfrm>
            <a:off x="1482209" y="5081407"/>
            <a:ext cx="198916" cy="4386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现有</a:t>
            </a:r>
            <a:endParaRPr lang="en-US" sz="1100" dirty="0"/>
          </a:p>
        </p:txBody>
      </p:sp>
      <p:sp>
        <p:nvSpPr>
          <p:cNvPr id="19" name="椭圆 18"/>
          <p:cNvSpPr/>
          <p:nvPr/>
        </p:nvSpPr>
        <p:spPr>
          <a:xfrm>
            <a:off x="5683630" y="5081407"/>
            <a:ext cx="198916" cy="4386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现有</a:t>
            </a:r>
            <a:endParaRPr lang="en-US" sz="1100" dirty="0"/>
          </a:p>
        </p:txBody>
      </p:sp>
      <p:sp>
        <p:nvSpPr>
          <p:cNvPr id="20" name="椭圆 19"/>
          <p:cNvSpPr/>
          <p:nvPr/>
        </p:nvSpPr>
        <p:spPr>
          <a:xfrm>
            <a:off x="4744996" y="5111917"/>
            <a:ext cx="219783" cy="40813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新建</a:t>
            </a:r>
            <a:endParaRPr lang="en-US" sz="900" dirty="0"/>
          </a:p>
        </p:txBody>
      </p:sp>
      <p:sp>
        <p:nvSpPr>
          <p:cNvPr id="21" name="椭圆 20"/>
          <p:cNvSpPr/>
          <p:nvPr/>
        </p:nvSpPr>
        <p:spPr>
          <a:xfrm>
            <a:off x="3100339" y="4271470"/>
            <a:ext cx="198916" cy="4386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现有</a:t>
            </a:r>
            <a:endParaRPr lang="en-US" sz="1100" dirty="0"/>
          </a:p>
        </p:txBody>
      </p:sp>
      <p:sp>
        <p:nvSpPr>
          <p:cNvPr id="22" name="椭圆 21"/>
          <p:cNvSpPr/>
          <p:nvPr/>
        </p:nvSpPr>
        <p:spPr>
          <a:xfrm>
            <a:off x="3705821" y="3313269"/>
            <a:ext cx="198916" cy="4386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现有</a:t>
            </a:r>
            <a:endParaRPr lang="en-US" sz="1100" dirty="0"/>
          </a:p>
        </p:txBody>
      </p:sp>
      <p:sp>
        <p:nvSpPr>
          <p:cNvPr id="23" name="椭圆 22"/>
          <p:cNvSpPr/>
          <p:nvPr/>
        </p:nvSpPr>
        <p:spPr>
          <a:xfrm>
            <a:off x="5489313" y="3313269"/>
            <a:ext cx="203033" cy="4386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现有</a:t>
            </a:r>
            <a:endParaRPr lang="en-US" sz="1100" dirty="0"/>
          </a:p>
        </p:txBody>
      </p:sp>
      <p:sp>
        <p:nvSpPr>
          <p:cNvPr id="24" name="椭圆 23"/>
          <p:cNvSpPr/>
          <p:nvPr/>
        </p:nvSpPr>
        <p:spPr>
          <a:xfrm>
            <a:off x="3774634" y="2216405"/>
            <a:ext cx="203033" cy="4386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现有</a:t>
            </a:r>
            <a:endParaRPr lang="en-US" sz="1100" dirty="0"/>
          </a:p>
        </p:txBody>
      </p:sp>
      <p:sp>
        <p:nvSpPr>
          <p:cNvPr id="26" name="椭圆 25"/>
          <p:cNvSpPr/>
          <p:nvPr/>
        </p:nvSpPr>
        <p:spPr>
          <a:xfrm>
            <a:off x="1995261" y="1777757"/>
            <a:ext cx="203033" cy="4386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现有</a:t>
            </a:r>
            <a:endParaRPr lang="en-US" sz="1100" dirty="0"/>
          </a:p>
        </p:txBody>
      </p:sp>
      <p:sp>
        <p:nvSpPr>
          <p:cNvPr id="27" name="椭圆 26"/>
          <p:cNvSpPr/>
          <p:nvPr/>
        </p:nvSpPr>
        <p:spPr>
          <a:xfrm>
            <a:off x="7625675" y="917425"/>
            <a:ext cx="219783" cy="40813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900" dirty="0" smtClean="0"/>
              <a:t>新建</a:t>
            </a:r>
            <a:endParaRPr lang="en-US" sz="900" dirty="0"/>
          </a:p>
        </p:txBody>
      </p:sp>
      <p:sp>
        <p:nvSpPr>
          <p:cNvPr id="25" name="矩形 24"/>
          <p:cNvSpPr/>
          <p:nvPr/>
        </p:nvSpPr>
        <p:spPr>
          <a:xfrm>
            <a:off x="7955334" y="1455101"/>
            <a:ext cx="3827561" cy="4154984"/>
          </a:xfrm>
          <a:prstGeom prst="rect">
            <a:avLst/>
          </a:prstGeom>
          <a:ln w="19050">
            <a:solidFill>
              <a:schemeClr val="tx1"/>
            </a:solidFill>
            <a:prstDash val="lgDash"/>
          </a:ln>
          <a:effectLst/>
        </p:spPr>
        <p:txBody>
          <a:bodyPr wrap="square">
            <a:spAutoFit/>
          </a:bodyPr>
          <a:lstStyle/>
          <a:p>
            <a:r>
              <a:rPr lang="zh-CN" altLang="en-US" sz="2200" kern="1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商用私有云</a:t>
            </a:r>
            <a:r>
              <a:rPr lang="zh-CN" altLang="en-US" sz="2200" kern="100" dirty="0" smtClean="0">
                <a:cs typeface="宋体" panose="02010600030101010101" pitchFamily="2" charset="-122"/>
              </a:rPr>
              <a:t>供应</a:t>
            </a:r>
            <a:r>
              <a:rPr lang="zh-CN" altLang="en-US" sz="2200" kern="100" dirty="0">
                <a:cs typeface="宋体" panose="02010600030101010101" pitchFamily="2" charset="-122"/>
              </a:rPr>
              <a:t>商产品封闭，不</a:t>
            </a:r>
            <a:r>
              <a:rPr lang="zh-CN" altLang="en-US" sz="2200" kern="100" dirty="0" smtClean="0">
                <a:cs typeface="宋体" panose="02010600030101010101" pitchFamily="2" charset="-122"/>
              </a:rPr>
              <a:t>支持业务</a:t>
            </a:r>
            <a:r>
              <a:rPr lang="zh-CN" altLang="en-US" sz="2200" kern="100" dirty="0">
                <a:cs typeface="宋体" panose="02010600030101010101" pitchFamily="2" charset="-122"/>
              </a:rPr>
              <a:t>定制要求，比如与自主产品的整合</a:t>
            </a:r>
            <a:r>
              <a:rPr lang="zh-CN" altLang="en-US" sz="2200" kern="100" dirty="0" smtClean="0">
                <a:cs typeface="宋体" panose="02010600030101010101" pitchFamily="2" charset="-122"/>
              </a:rPr>
              <a:t>、</a:t>
            </a:r>
            <a:r>
              <a:rPr lang="zh-CN" altLang="en-US" sz="2200" kern="100" dirty="0">
                <a:cs typeface="宋体" panose="02010600030101010101" pitchFamily="2" charset="-122"/>
              </a:rPr>
              <a:t>应用系统</a:t>
            </a:r>
            <a:r>
              <a:rPr lang="zh-CN" altLang="en-US" sz="2200" kern="100" dirty="0" smtClean="0">
                <a:cs typeface="宋体" panose="02010600030101010101" pitchFamily="2" charset="-122"/>
              </a:rPr>
              <a:t>演进</a:t>
            </a:r>
            <a:r>
              <a:rPr lang="zh-CN" altLang="en-US" sz="2200" kern="100" dirty="0">
                <a:cs typeface="宋体" panose="02010600030101010101" pitchFamily="2" charset="-122"/>
              </a:rPr>
              <a:t>、</a:t>
            </a:r>
            <a:r>
              <a:rPr lang="zh-CN" altLang="en-US" sz="2200" kern="100" dirty="0" smtClean="0">
                <a:cs typeface="宋体" panose="02010600030101010101" pitchFamily="2" charset="-122"/>
              </a:rPr>
              <a:t>利</a:t>
            </a:r>
            <a:r>
              <a:rPr lang="zh-CN" altLang="en-US" sz="2200" kern="100" dirty="0">
                <a:cs typeface="宋体" panose="02010600030101010101" pitchFamily="2" charset="-122"/>
              </a:rPr>
              <a:t>旧</a:t>
            </a:r>
            <a:r>
              <a:rPr lang="zh-CN" altLang="en-US" sz="2200" kern="100" dirty="0" smtClean="0">
                <a:cs typeface="宋体" panose="02010600030101010101" pitchFamily="2" charset="-122"/>
              </a:rPr>
              <a:t>为主的</a:t>
            </a:r>
            <a:r>
              <a:rPr lang="zh-CN" altLang="en-US" sz="2200" kern="100" dirty="0">
                <a:cs typeface="宋体" panose="02010600030101010101" pitchFamily="2" charset="-122"/>
              </a:rPr>
              <a:t>部署</a:t>
            </a:r>
            <a:r>
              <a:rPr lang="zh-CN" altLang="en-US" sz="2200" kern="100" dirty="0" smtClean="0">
                <a:cs typeface="宋体" panose="02010600030101010101" pitchFamily="2" charset="-122"/>
              </a:rPr>
              <a:t>模式等等</a:t>
            </a:r>
            <a:r>
              <a:rPr lang="zh-CN" altLang="en-US" sz="2200" kern="100" dirty="0">
                <a:cs typeface="宋体" panose="02010600030101010101" pitchFamily="2" charset="-122"/>
              </a:rPr>
              <a:t>。而开源产品本身的健壮性、性能、安全性达不</a:t>
            </a:r>
            <a:r>
              <a:rPr lang="zh-CN" altLang="en-US" sz="2200" kern="100" dirty="0" smtClean="0">
                <a:cs typeface="宋体" panose="02010600030101010101" pitchFamily="2" charset="-122"/>
              </a:rPr>
              <a:t>以金融信息化</a:t>
            </a:r>
            <a:r>
              <a:rPr lang="zh-CN" altLang="en-US" sz="2200" kern="100" dirty="0">
                <a:cs typeface="宋体" panose="02010600030101010101" pitchFamily="2" charset="-122"/>
              </a:rPr>
              <a:t>相关的规范和准则，不能直接部署</a:t>
            </a:r>
            <a:r>
              <a:rPr lang="zh-CN" altLang="en-US" sz="2200" kern="100" dirty="0" smtClean="0">
                <a:cs typeface="宋体" panose="02010600030101010101" pitchFamily="2" charset="-122"/>
              </a:rPr>
              <a:t>在企业信息化</a:t>
            </a:r>
            <a:r>
              <a:rPr lang="zh-CN" altLang="en-US" sz="2200" kern="100" dirty="0">
                <a:cs typeface="宋体" panose="02010600030101010101" pitchFamily="2" charset="-122"/>
              </a:rPr>
              <a:t>环境中。而开源产品本身的技术开放中立和无专利困扰特性</a:t>
            </a:r>
            <a:r>
              <a:rPr lang="zh-CN" altLang="en-US" sz="2200" kern="100">
                <a:cs typeface="宋体" panose="02010600030101010101" pitchFamily="2" charset="-122"/>
              </a:rPr>
              <a:t>，</a:t>
            </a:r>
            <a:r>
              <a:rPr lang="zh-CN" altLang="en-US" sz="2200" kern="100" smtClean="0">
                <a:cs typeface="宋体" panose="02010600030101010101" pitchFamily="2" charset="-122"/>
              </a:rPr>
              <a:t>是企业系统</a:t>
            </a:r>
            <a:r>
              <a:rPr lang="zh-CN" altLang="en-US" sz="2200" kern="100" dirty="0" smtClean="0">
                <a:cs typeface="宋体" panose="02010600030101010101" pitchFamily="2" charset="-122"/>
              </a:rPr>
              <a:t>进行开放式</a:t>
            </a:r>
            <a:r>
              <a:rPr lang="zh-CN" altLang="en-US" sz="2200" kern="100" dirty="0">
                <a:cs typeface="宋体" panose="02010600030101010101" pitchFamily="2" charset="-122"/>
              </a:rPr>
              <a:t>改造最适合的技术</a:t>
            </a:r>
            <a:r>
              <a:rPr lang="zh-CN" altLang="en-US" sz="2200" kern="100" dirty="0" smtClean="0">
                <a:cs typeface="宋体" panose="02010600030101010101" pitchFamily="2" charset="-122"/>
              </a:rPr>
              <a:t>路线。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63539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058" y="662781"/>
            <a:ext cx="10245904" cy="5155599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开源云计算案例分享</a:t>
            </a:r>
            <a:endParaRPr lang="zh-CN" altLang="en-US" sz="3200" dirty="0"/>
          </a:p>
        </p:txBody>
      </p:sp>
      <p:sp>
        <p:nvSpPr>
          <p:cNvPr id="13" name="椭圆 12"/>
          <p:cNvSpPr/>
          <p:nvPr/>
        </p:nvSpPr>
        <p:spPr>
          <a:xfrm>
            <a:off x="109058" y="2420380"/>
            <a:ext cx="1826834" cy="100965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5115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开源云计算案例分享</a:t>
            </a:r>
            <a:endParaRPr lang="zh-CN" altLang="en-US" sz="32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107" y="952499"/>
            <a:ext cx="7396487" cy="4362451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20282" y="5387459"/>
            <a:ext cx="58935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825500" rtl="0" fontAlgn="auto" latinLnBrk="1" hangingPunct="0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000000"/>
                </a:solidFill>
                <a:sym typeface="Helvetica Neue"/>
              </a:rPr>
              <a:t>Bay, </a:t>
            </a:r>
            <a:r>
              <a:rPr lang="en-US" altLang="zh-CN" dirty="0" err="1">
                <a:solidFill>
                  <a:srgbClr val="000000"/>
                </a:solidFill>
                <a:sym typeface="Helvetica Neue"/>
              </a:rPr>
              <a:t>BayModel</a:t>
            </a:r>
            <a:r>
              <a:rPr lang="en-US" altLang="zh-CN" dirty="0">
                <a:solidFill>
                  <a:srgbClr val="000000"/>
                </a:solidFill>
                <a:sym typeface="Helvetica Neue"/>
              </a:rPr>
              <a:t>, Node, Pods, Replication</a:t>
            </a:r>
            <a:r>
              <a:rPr lang="zh-CN" altLang="en-US" dirty="0">
                <a:solidFill>
                  <a:srgbClr val="000000"/>
                </a:solidFill>
                <a:sym typeface="Helvetica Neue"/>
              </a:rPr>
              <a:t> </a:t>
            </a:r>
            <a:r>
              <a:rPr lang="en-US" altLang="zh-CN" dirty="0">
                <a:solidFill>
                  <a:srgbClr val="000000"/>
                </a:solidFill>
                <a:sym typeface="Helvetica Neue"/>
              </a:rPr>
              <a:t>Controller, Container</a:t>
            </a:r>
            <a:endParaRPr lang="zh-CN" altLang="en-US" dirty="0">
              <a:solidFill>
                <a:srgbClr val="000000"/>
              </a:solidFill>
              <a:sym typeface="Helvetica Neue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529683" y="783550"/>
            <a:ext cx="5317657" cy="490390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65707" indent="-365707" algn="l" rtl="0" latinLnBrk="1">
              <a:lnSpc>
                <a:spcPct val="150000"/>
              </a:lnSpc>
              <a:buFont typeface="Arial" charset="0"/>
              <a:buChar char="•"/>
            </a:pPr>
            <a:r>
              <a:rPr lang="zh-CN" altLang="en-US" sz="1600" dirty="0" smtClean="0">
                <a:solidFill>
                  <a:srgbClr val="333333"/>
                </a:solidFill>
                <a:highlight>
                  <a:srgbClr val="FFFFFF"/>
                </a:highlight>
                <a:ea typeface="SimSun" charset="0"/>
                <a:cs typeface="SimSun" charset="0"/>
              </a:rPr>
              <a:t>实现</a:t>
            </a:r>
            <a:r>
              <a:rPr lang="zh-CN" altLang="zh-CN" sz="1600" dirty="0" smtClean="0">
                <a:solidFill>
                  <a:srgbClr val="333333"/>
                </a:solidFill>
                <a:highlight>
                  <a:srgbClr val="FFFFFF"/>
                </a:highlight>
                <a:ea typeface="SimSun" charset="0"/>
                <a:cs typeface="SimSun" charset="0"/>
              </a:rPr>
              <a:t>容器</a:t>
            </a:r>
            <a:r>
              <a:rPr lang="zh-CN" altLang="en-US" sz="1600" dirty="0" smtClean="0">
                <a:solidFill>
                  <a:srgbClr val="333333"/>
                </a:solidFill>
                <a:highlight>
                  <a:srgbClr val="FFFFFF"/>
                </a:highlight>
                <a:ea typeface="SimSun" charset="0"/>
                <a:cs typeface="SimSun" charset="0"/>
              </a:rPr>
              <a:t>集群和容器编排框架的自动创建及</a:t>
            </a:r>
            <a:r>
              <a:rPr lang="zh-CN" altLang="zh-CN" sz="1600" dirty="0" smtClean="0">
                <a:solidFill>
                  <a:srgbClr val="333333"/>
                </a:solidFill>
                <a:highlight>
                  <a:srgbClr val="FFFFFF"/>
                </a:highlight>
                <a:ea typeface="SimSun" charset="0"/>
                <a:cs typeface="SimSun" charset="0"/>
              </a:rPr>
              <a:t>部署</a:t>
            </a:r>
            <a:r>
              <a:rPr lang="zh-CN" altLang="en-US" sz="1600" dirty="0" smtClean="0">
                <a:solidFill>
                  <a:srgbClr val="333333"/>
                </a:solidFill>
                <a:highlight>
                  <a:srgbClr val="FFFFFF"/>
                </a:highlight>
                <a:ea typeface="SimSun" charset="0"/>
                <a:cs typeface="SimSun" charset="0"/>
              </a:rPr>
              <a:t>（</a:t>
            </a:r>
            <a:r>
              <a:rPr lang="en-US" altLang="zh-CN" sz="1600" dirty="0" smtClean="0">
                <a:solidFill>
                  <a:srgbClr val="333333"/>
                </a:solidFill>
                <a:highlight>
                  <a:srgbClr val="FFFFFF"/>
                </a:highlight>
                <a:ea typeface="SimSun" charset="0"/>
                <a:cs typeface="SimSun" charset="0"/>
              </a:rPr>
              <a:t>K8S/Swarm/</a:t>
            </a:r>
            <a:r>
              <a:rPr lang="en-US" altLang="zh-CN" sz="1600" dirty="0" err="1" smtClean="0">
                <a:solidFill>
                  <a:srgbClr val="333333"/>
                </a:solidFill>
                <a:highlight>
                  <a:srgbClr val="FFFFFF"/>
                </a:highlight>
                <a:ea typeface="SimSun" charset="0"/>
                <a:cs typeface="SimSun" charset="0"/>
              </a:rPr>
              <a:t>Mesos</a:t>
            </a:r>
            <a:r>
              <a:rPr lang="zh-CN" altLang="en-US" sz="1600" dirty="0" smtClean="0">
                <a:solidFill>
                  <a:srgbClr val="333333"/>
                </a:solidFill>
                <a:highlight>
                  <a:srgbClr val="FFFFFF"/>
                </a:highlight>
                <a:ea typeface="SimSun" charset="0"/>
                <a:cs typeface="SimSun" charset="0"/>
              </a:rPr>
              <a:t>，</a:t>
            </a:r>
            <a:r>
              <a:rPr lang="en-US" altLang="zh-CN" sz="1600" dirty="0">
                <a:solidFill>
                  <a:srgbClr val="333333"/>
                </a:solidFill>
                <a:highlight>
                  <a:srgbClr val="FFFFFF"/>
                </a:highlight>
                <a:ea typeface="SimSun" charset="0"/>
                <a:cs typeface="SimSun" charset="0"/>
              </a:rPr>
              <a:t>Bay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FF"/>
                </a:highlight>
                <a:ea typeface="SimSun" charset="0"/>
                <a:cs typeface="SimSun" charset="0"/>
              </a:rPr>
              <a:t> </a:t>
            </a:r>
            <a:r>
              <a:rPr lang="en-US" altLang="zh-CN" sz="1600" dirty="0">
                <a:solidFill>
                  <a:srgbClr val="333333"/>
                </a:solidFill>
                <a:highlight>
                  <a:srgbClr val="FFFFFF"/>
                </a:highlight>
                <a:ea typeface="SimSun" charset="0"/>
                <a:cs typeface="SimSun" charset="0"/>
              </a:rPr>
              <a:t>Driver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FF"/>
                </a:highlight>
                <a:ea typeface="SimSun" charset="0"/>
                <a:cs typeface="SimSun" charset="0"/>
              </a:rPr>
              <a:t> </a:t>
            </a:r>
            <a:r>
              <a:rPr lang="zh-CN" altLang="en-US" sz="1600" dirty="0" smtClean="0">
                <a:solidFill>
                  <a:srgbClr val="333333"/>
                </a:solidFill>
                <a:highlight>
                  <a:srgbClr val="FFFFFF"/>
                </a:highlight>
                <a:ea typeface="SimSun" charset="0"/>
                <a:cs typeface="SimSun" charset="0"/>
              </a:rPr>
              <a:t>  </a:t>
            </a:r>
            <a:r>
              <a:rPr lang="en-US" altLang="zh-CN" sz="1600" dirty="0">
                <a:solidFill>
                  <a:srgbClr val="333333"/>
                </a:solidFill>
                <a:highlight>
                  <a:srgbClr val="FFFFFF"/>
                </a:highlight>
                <a:ea typeface="SimSun" charset="0"/>
                <a:cs typeface="SimSun" charset="0"/>
              </a:rPr>
              <a:t>for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FF"/>
                </a:highlight>
                <a:ea typeface="SimSun" charset="0"/>
                <a:cs typeface="SimSun" charset="0"/>
              </a:rPr>
              <a:t> </a:t>
            </a:r>
            <a:r>
              <a:rPr lang="en-US" altLang="zh-CN" sz="1600" dirty="0">
                <a:solidFill>
                  <a:srgbClr val="333333"/>
                </a:solidFill>
                <a:highlight>
                  <a:srgbClr val="FFFFFF"/>
                </a:highlight>
                <a:ea typeface="SimSun" charset="0"/>
                <a:cs typeface="SimSun" charset="0"/>
              </a:rPr>
              <a:t>Multiple</a:t>
            </a:r>
            <a:r>
              <a:rPr lang="zh-CN" altLang="en-US" sz="1600" dirty="0">
                <a:solidFill>
                  <a:srgbClr val="333333"/>
                </a:solidFill>
                <a:highlight>
                  <a:srgbClr val="FFFFFF"/>
                </a:highlight>
                <a:ea typeface="SimSun" charset="0"/>
                <a:cs typeface="SimSun" charset="0"/>
              </a:rPr>
              <a:t> </a:t>
            </a:r>
            <a:r>
              <a:rPr lang="en-US" altLang="zh-CN" sz="1600" dirty="0" smtClean="0">
                <a:solidFill>
                  <a:srgbClr val="333333"/>
                </a:solidFill>
                <a:highlight>
                  <a:srgbClr val="FFFFFF"/>
                </a:highlight>
                <a:ea typeface="SimSun" charset="0"/>
                <a:cs typeface="SimSun" charset="0"/>
              </a:rPr>
              <a:t>COEs,</a:t>
            </a:r>
            <a:r>
              <a:rPr lang="en-US" altLang="zh-CN" sz="1600" dirty="0"/>
              <a:t> </a:t>
            </a:r>
            <a:endParaRPr lang="en-US" altLang="zh-CN" sz="1600" dirty="0" smtClean="0"/>
          </a:p>
          <a:p>
            <a:pPr marL="365707" indent="-365707" algn="l" rtl="0" latinLnBrk="1">
              <a:lnSpc>
                <a:spcPct val="150000"/>
              </a:lnSpc>
              <a:buFont typeface="Arial" charset="0"/>
              <a:buChar char="•"/>
            </a:pPr>
            <a:endParaRPr lang="en-US" altLang="zh-CN" sz="1600" dirty="0"/>
          </a:p>
          <a:p>
            <a:pPr marL="365707" indent="-365707" algn="l" rtl="0" latinLnBrk="1">
              <a:lnSpc>
                <a:spcPct val="150000"/>
              </a:lnSpc>
              <a:buFont typeface="Arial" charset="0"/>
              <a:buChar char="•"/>
            </a:pPr>
            <a:r>
              <a:rPr lang="en-US" altLang="zh-CN" sz="1600" dirty="0" smtClean="0"/>
              <a:t>Container </a:t>
            </a:r>
            <a:r>
              <a:rPr lang="en-US" altLang="zh-CN" sz="1600" dirty="0" err="1"/>
              <a:t>OrchestrationEngine</a:t>
            </a:r>
            <a:r>
              <a:rPr lang="zh-CN" altLang="en-US" sz="1600" dirty="0" smtClean="0">
                <a:solidFill>
                  <a:srgbClr val="333333"/>
                </a:solidFill>
                <a:highlight>
                  <a:srgbClr val="FFFFFF"/>
                </a:highlight>
                <a:ea typeface="SimSun" charset="0"/>
                <a:cs typeface="SimSun" charset="0"/>
              </a:rPr>
              <a:t>）</a:t>
            </a:r>
            <a:r>
              <a:rPr lang="zh-CN" altLang="zh-CN" sz="1600" dirty="0" smtClean="0"/>
              <a:t> </a:t>
            </a:r>
            <a:endParaRPr lang="zh-CN" altLang="en-US" sz="1600" dirty="0" smtClean="0">
              <a:solidFill>
                <a:schemeClr val="tx1"/>
              </a:solidFill>
            </a:endParaRPr>
          </a:p>
          <a:p>
            <a:pPr marL="365707" indent="-365707" algn="l" latinLnBrk="1">
              <a:lnSpc>
                <a:spcPct val="150000"/>
              </a:lnSpc>
              <a:buFont typeface="Arial" charset="0"/>
              <a:buChar char="•"/>
            </a:pPr>
            <a:r>
              <a:rPr lang="zh-CN" altLang="en-US" sz="1600" dirty="0" smtClean="0">
                <a:solidFill>
                  <a:schemeClr val="tx1"/>
                </a:solidFill>
              </a:rPr>
              <a:t>提供</a:t>
            </a:r>
            <a:r>
              <a:rPr lang="zh-CN" altLang="zh-CN" sz="1600" dirty="0">
                <a:solidFill>
                  <a:schemeClr val="tx1"/>
                </a:solidFill>
              </a:rPr>
              <a:t>容器编排</a:t>
            </a:r>
            <a:r>
              <a:rPr lang="zh-CN" altLang="en-US" sz="1600" dirty="0">
                <a:solidFill>
                  <a:schemeClr val="tx1"/>
                </a:solidFill>
              </a:rPr>
              <a:t>和</a:t>
            </a:r>
            <a:r>
              <a:rPr lang="zh-CN" altLang="zh-CN" sz="1600" dirty="0">
                <a:solidFill>
                  <a:schemeClr val="tx1"/>
                </a:solidFill>
              </a:rPr>
              <a:t>集群</a:t>
            </a:r>
            <a:r>
              <a:rPr lang="zh-CN" altLang="zh-CN" sz="1600" dirty="0" smtClean="0">
                <a:solidFill>
                  <a:schemeClr val="tx1"/>
                </a:solidFill>
              </a:rPr>
              <a:t>管理</a:t>
            </a:r>
            <a:r>
              <a:rPr lang="en-US" altLang="zh-CN" sz="1600" dirty="0">
                <a:solidFill>
                  <a:schemeClr val="tx1"/>
                </a:solidFill>
              </a:rPr>
              <a:t>(thru different COEs</a:t>
            </a:r>
            <a:r>
              <a:rPr lang="en-US" altLang="zh-CN" sz="1600" dirty="0" smtClean="0">
                <a:solidFill>
                  <a:schemeClr val="tx1"/>
                </a:solidFill>
              </a:rPr>
              <a:t>)</a:t>
            </a:r>
            <a:endParaRPr lang="zh-CN" altLang="en-US" sz="1600" dirty="0">
              <a:solidFill>
                <a:schemeClr val="tx1"/>
              </a:solidFill>
            </a:endParaRPr>
          </a:p>
          <a:p>
            <a:pPr marL="365707" indent="-365707" algn="l" latinLnBrk="1">
              <a:lnSpc>
                <a:spcPct val="150000"/>
              </a:lnSpc>
              <a:buFont typeface="Arial" charset="0"/>
              <a:buChar char="•"/>
            </a:pPr>
            <a:r>
              <a:rPr lang="zh-CN" altLang="en-US" sz="1600" dirty="0">
                <a:solidFill>
                  <a:schemeClr val="tx1"/>
                </a:solidFill>
              </a:rPr>
              <a:t>提供</a:t>
            </a:r>
            <a:r>
              <a:rPr lang="zh-CN" altLang="zh-CN" sz="1600" dirty="0">
                <a:solidFill>
                  <a:schemeClr val="tx1"/>
                </a:solidFill>
              </a:rPr>
              <a:t>容器应用</a:t>
            </a:r>
            <a:r>
              <a:rPr lang="zh-CN" altLang="zh-CN" sz="1600" dirty="0" smtClean="0">
                <a:solidFill>
                  <a:schemeClr val="tx1"/>
                </a:solidFill>
              </a:rPr>
              <a:t>管理</a:t>
            </a:r>
            <a:r>
              <a:rPr lang="en-US" altLang="zh-CN" sz="1600" dirty="0" smtClean="0">
                <a:solidFill>
                  <a:schemeClr val="tx1"/>
                </a:solidFill>
              </a:rPr>
              <a:t>(thru different COEs)</a:t>
            </a:r>
            <a:endParaRPr lang="zh-CN" altLang="en-US" sz="1600" dirty="0">
              <a:solidFill>
                <a:schemeClr val="tx1"/>
              </a:solidFill>
            </a:endParaRPr>
          </a:p>
          <a:p>
            <a:pPr marL="365707" indent="-365707" algn="l" latinLnBrk="1">
              <a:lnSpc>
                <a:spcPct val="150000"/>
              </a:lnSpc>
              <a:buFont typeface="Arial" charset="0"/>
              <a:buChar char="•"/>
            </a:pPr>
            <a:r>
              <a:rPr lang="zh-CN" altLang="en-US" sz="1600" dirty="0">
                <a:solidFill>
                  <a:schemeClr val="tx1"/>
                </a:solidFill>
              </a:rPr>
              <a:t>实现容器</a:t>
            </a:r>
            <a:r>
              <a:rPr lang="zh-CN" altLang="zh-CN" sz="1600" dirty="0">
                <a:solidFill>
                  <a:schemeClr val="tx1"/>
                </a:solidFill>
              </a:rPr>
              <a:t>应用</a:t>
            </a:r>
            <a:r>
              <a:rPr lang="zh-CN" altLang="en-US" sz="1600" dirty="0">
                <a:solidFill>
                  <a:schemeClr val="tx1"/>
                </a:solidFill>
              </a:rPr>
              <a:t>和</a:t>
            </a:r>
            <a:r>
              <a:rPr lang="zh-CN" altLang="en-US" sz="1600" dirty="0">
                <a:solidFill>
                  <a:schemeClr val="accent1"/>
                </a:solidFill>
              </a:rPr>
              <a:t>容器集群</a:t>
            </a:r>
            <a:r>
              <a:rPr lang="zh-CN" altLang="en-US" sz="1600" dirty="0">
                <a:solidFill>
                  <a:schemeClr val="tx1"/>
                </a:solidFill>
              </a:rPr>
              <a:t>的</a:t>
            </a:r>
            <a:r>
              <a:rPr lang="en-US" altLang="zh-CN" sz="1600" dirty="0" smtClean="0">
                <a:solidFill>
                  <a:schemeClr val="tx1"/>
                </a:solidFill>
              </a:rPr>
              <a:t>Auto-Scaling</a:t>
            </a:r>
            <a:endParaRPr lang="zh-CN" altLang="en-US" sz="1600" dirty="0">
              <a:solidFill>
                <a:schemeClr val="tx1"/>
              </a:solidFill>
            </a:endParaRPr>
          </a:p>
          <a:p>
            <a:pPr marL="365707" indent="-365707" algn="l" latinLnBrk="1">
              <a:lnSpc>
                <a:spcPct val="150000"/>
              </a:lnSpc>
              <a:buFont typeface="Arial" charset="0"/>
              <a:buChar char="•"/>
            </a:pPr>
            <a:r>
              <a:rPr lang="zh-CN" altLang="en-US" sz="1600" dirty="0">
                <a:solidFill>
                  <a:schemeClr val="tx1"/>
                </a:solidFill>
              </a:rPr>
              <a:t>交付更加安全的容器运行环境，借助</a:t>
            </a:r>
            <a:r>
              <a:rPr lang="en-US" altLang="zh-CN" sz="1600" dirty="0" err="1">
                <a:solidFill>
                  <a:schemeClr val="tx1"/>
                </a:solidFill>
              </a:rPr>
              <a:t>OpenStack</a:t>
            </a:r>
            <a:r>
              <a:rPr lang="zh-CN" altLang="en-US" sz="1600" dirty="0">
                <a:solidFill>
                  <a:schemeClr val="tx1"/>
                </a:solidFill>
              </a:rPr>
              <a:t> </a:t>
            </a:r>
            <a:r>
              <a:rPr lang="en-US" altLang="zh-CN" sz="1600" dirty="0">
                <a:solidFill>
                  <a:schemeClr val="tx1"/>
                </a:solidFill>
              </a:rPr>
              <a:t>Multi-Tenants</a:t>
            </a:r>
            <a:r>
              <a:rPr lang="zh-CN" altLang="en-US" sz="1600" dirty="0">
                <a:solidFill>
                  <a:schemeClr val="tx1"/>
                </a:solidFill>
              </a:rPr>
              <a:t>，</a:t>
            </a:r>
            <a:r>
              <a:rPr lang="en-US" altLang="zh-CN" sz="1600" dirty="0" err="1">
                <a:solidFill>
                  <a:schemeClr val="tx1"/>
                </a:solidFill>
              </a:rPr>
              <a:t>OpenStack</a:t>
            </a:r>
            <a:r>
              <a:rPr lang="zh-CN" altLang="en-US" sz="1600" dirty="0">
                <a:solidFill>
                  <a:schemeClr val="tx1"/>
                </a:solidFill>
              </a:rPr>
              <a:t>安全策略适配</a:t>
            </a:r>
            <a:endParaRPr lang="en-US" altLang="zh-CN" sz="1600" dirty="0">
              <a:solidFill>
                <a:schemeClr val="tx1"/>
              </a:solidFill>
            </a:endParaRPr>
          </a:p>
          <a:p>
            <a:pPr marL="365707" indent="-365707" algn="l" latinLnBrk="1">
              <a:lnSpc>
                <a:spcPct val="150000"/>
              </a:lnSpc>
              <a:buFont typeface="Arial" charset="0"/>
              <a:buChar char="•"/>
            </a:pPr>
            <a:r>
              <a:rPr lang="zh-CN" altLang="en-US" sz="1600" dirty="0">
                <a:solidFill>
                  <a:schemeClr val="tx1"/>
                </a:solidFill>
              </a:rPr>
              <a:t>提供更加灵活的</a:t>
            </a:r>
            <a:r>
              <a:rPr lang="zh-CN" altLang="zh-CN" sz="1600" dirty="0">
                <a:solidFill>
                  <a:schemeClr val="tx1"/>
                </a:solidFill>
              </a:rPr>
              <a:t>容器网络连通</a:t>
            </a:r>
            <a:r>
              <a:rPr lang="en-US" altLang="zh-CN" sz="1600" dirty="0">
                <a:solidFill>
                  <a:schemeClr val="tx1"/>
                </a:solidFill>
              </a:rPr>
              <a:t>(</a:t>
            </a:r>
            <a:r>
              <a:rPr lang="en-US" altLang="zh-CN" sz="1600" dirty="0" err="1">
                <a:solidFill>
                  <a:schemeClr val="tx1"/>
                </a:solidFill>
              </a:rPr>
              <a:t>Kuryr</a:t>
            </a:r>
            <a:r>
              <a:rPr lang="en-US" altLang="zh-CN" sz="1600" dirty="0">
                <a:solidFill>
                  <a:schemeClr val="tx1"/>
                </a:solidFill>
              </a:rPr>
              <a:t>) - </a:t>
            </a:r>
            <a:r>
              <a:rPr lang="en-US" altLang="zh-CN" sz="1600" dirty="0">
                <a:solidFill>
                  <a:schemeClr val="accent1"/>
                </a:solidFill>
              </a:rPr>
              <a:t>Plan</a:t>
            </a:r>
            <a:endParaRPr lang="zh-CN" altLang="en-US" sz="1600" dirty="0">
              <a:solidFill>
                <a:schemeClr val="accent1"/>
              </a:solidFill>
            </a:endParaRPr>
          </a:p>
          <a:p>
            <a:pPr marL="365707" indent="-365707" algn="l" latinLnBrk="1">
              <a:lnSpc>
                <a:spcPct val="150000"/>
              </a:lnSpc>
              <a:buFont typeface="Arial" charset="0"/>
              <a:buChar char="•"/>
            </a:pPr>
            <a:r>
              <a:rPr lang="zh-CN" altLang="en-US" sz="1600" dirty="0">
                <a:solidFill>
                  <a:schemeClr val="tx1"/>
                </a:solidFill>
              </a:rPr>
              <a:t>提供</a:t>
            </a:r>
            <a:r>
              <a:rPr lang="zh-CN" altLang="zh-CN" sz="1600" dirty="0">
                <a:solidFill>
                  <a:schemeClr val="tx1"/>
                </a:solidFill>
              </a:rPr>
              <a:t>容器持久化数据管理</a:t>
            </a:r>
            <a:r>
              <a:rPr lang="en-US" altLang="zh-CN" sz="1600" dirty="0">
                <a:solidFill>
                  <a:schemeClr val="tx1"/>
                </a:solidFill>
              </a:rPr>
              <a:t>(</a:t>
            </a:r>
            <a:r>
              <a:rPr lang="en-US" altLang="zh-CN" sz="1600" dirty="0" err="1">
                <a:solidFill>
                  <a:schemeClr val="tx1"/>
                </a:solidFill>
              </a:rPr>
              <a:t>REX-Ray&amp;Fuxi</a:t>
            </a:r>
            <a:r>
              <a:rPr lang="en-US" altLang="zh-CN" sz="1600" dirty="0">
                <a:solidFill>
                  <a:schemeClr val="tx1"/>
                </a:solidFill>
              </a:rPr>
              <a:t>) - </a:t>
            </a:r>
            <a:r>
              <a:rPr lang="en-US" altLang="zh-CN" sz="1600" dirty="0">
                <a:solidFill>
                  <a:schemeClr val="accent1"/>
                </a:solidFill>
              </a:rPr>
              <a:t>Plan</a:t>
            </a:r>
            <a:r>
              <a:rPr lang="zh-CN" altLang="zh-CN" sz="1600" dirty="0">
                <a:solidFill>
                  <a:schemeClr val="accent1"/>
                </a:solidFill>
              </a:rPr>
              <a:t> </a:t>
            </a:r>
            <a:endParaRPr lang="en-US" altLang="zh-CN" sz="1600" dirty="0">
              <a:solidFill>
                <a:schemeClr val="accent1"/>
              </a:solidFill>
            </a:endParaRPr>
          </a:p>
          <a:p>
            <a:pPr marL="365707" indent="-365707" algn="l" latinLnBrk="1">
              <a:lnSpc>
                <a:spcPct val="150000"/>
              </a:lnSpc>
              <a:buFont typeface="Arial" charset="0"/>
              <a:buChar char="•"/>
            </a:pPr>
            <a:r>
              <a:rPr lang="en-US" altLang="zh-CN" sz="1600" dirty="0">
                <a:solidFill>
                  <a:schemeClr val="tx1"/>
                </a:solidFill>
              </a:rPr>
              <a:t>Ironic</a:t>
            </a:r>
            <a:r>
              <a:rPr lang="zh-CN" altLang="en-US" sz="1600" dirty="0">
                <a:solidFill>
                  <a:schemeClr val="tx1"/>
                </a:solidFill>
              </a:rPr>
              <a:t>集成，提供容器的裸机部署</a:t>
            </a:r>
            <a:r>
              <a:rPr lang="en-US" altLang="zh-CN" sz="1600" dirty="0">
                <a:solidFill>
                  <a:schemeClr val="tx1"/>
                </a:solidFill>
              </a:rPr>
              <a:t> – </a:t>
            </a:r>
            <a:r>
              <a:rPr lang="en-US" altLang="zh-CN" sz="1600" dirty="0">
                <a:solidFill>
                  <a:schemeClr val="accent1"/>
                </a:solidFill>
              </a:rPr>
              <a:t>Plan</a:t>
            </a:r>
          </a:p>
          <a:p>
            <a:pPr marL="685800" indent="-685800" algn="l" rtl="0" latinLnBrk="1" hangingPunct="0">
              <a:lnSpc>
                <a:spcPct val="150000"/>
              </a:lnSpc>
              <a:buFont typeface="Arial" charset="0"/>
              <a:buChar char="•"/>
            </a:pP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07832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开源云计算案例分享</a:t>
            </a:r>
            <a:endParaRPr lang="zh-CN" altLang="en-US" sz="3200" dirty="0"/>
          </a:p>
        </p:txBody>
      </p:sp>
      <p:grpSp>
        <p:nvGrpSpPr>
          <p:cNvPr id="27" name="组合 26"/>
          <p:cNvGrpSpPr/>
          <p:nvPr/>
        </p:nvGrpSpPr>
        <p:grpSpPr>
          <a:xfrm>
            <a:off x="5156200" y="944563"/>
            <a:ext cx="6705600" cy="4391025"/>
            <a:chOff x="5156200" y="1325563"/>
            <a:chExt cx="6705600" cy="4391025"/>
          </a:xfrm>
        </p:grpSpPr>
        <p:grpSp>
          <p:nvGrpSpPr>
            <p:cNvPr id="3" name="Group 3"/>
            <p:cNvGrpSpPr>
              <a:grpSpLocks/>
            </p:cNvGrpSpPr>
            <p:nvPr/>
          </p:nvGrpSpPr>
          <p:grpSpPr bwMode="auto">
            <a:xfrm>
              <a:off x="5156200" y="3049588"/>
              <a:ext cx="2286000" cy="2667000"/>
              <a:chOff x="720" y="2112"/>
              <a:chExt cx="1440" cy="1680"/>
            </a:xfrm>
          </p:grpSpPr>
          <p:sp>
            <p:nvSpPr>
              <p:cNvPr id="5" name="AutoShape 4"/>
              <p:cNvSpPr>
                <a:spLocks noChangeArrowheads="1"/>
              </p:cNvSpPr>
              <p:nvPr/>
            </p:nvSpPr>
            <p:spPr bwMode="auto">
              <a:xfrm>
                <a:off x="720" y="2112"/>
                <a:ext cx="1440" cy="1680"/>
              </a:xfrm>
              <a:prstGeom prst="roundRect">
                <a:avLst>
                  <a:gd name="adj" fmla="val 16667"/>
                </a:avLst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latin typeface="Verdana" panose="020B0604030504040204" pitchFamily="34" charset="0"/>
                </a:endParaRPr>
              </a:p>
            </p:txBody>
          </p:sp>
          <p:sp>
            <p:nvSpPr>
              <p:cNvPr id="6" name="Text Box 5"/>
              <p:cNvSpPr txBox="1">
                <a:spLocks noChangeArrowheads="1"/>
              </p:cNvSpPr>
              <p:nvPr/>
            </p:nvSpPr>
            <p:spPr bwMode="auto">
              <a:xfrm>
                <a:off x="764" y="2144"/>
                <a:ext cx="1284" cy="164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zh-CN" altLang="en-US" sz="2000" b="1" dirty="0" smtClean="0">
                    <a:solidFill>
                      <a:srgbClr val="000000"/>
                    </a:solidFill>
                  </a:rPr>
                  <a:t>优化开源</a:t>
                </a:r>
                <a:endParaRPr lang="en-US" altLang="zh-CN" sz="2000" b="1" dirty="0" smtClean="0">
                  <a:solidFill>
                    <a:srgbClr val="000000"/>
                  </a:solidFill>
                </a:endParaRPr>
              </a:p>
              <a:p>
                <a:r>
                  <a:rPr lang="en-US" altLang="zh-CN" sz="1600" b="1" dirty="0" smtClean="0">
                    <a:solidFill>
                      <a:srgbClr val="000000"/>
                    </a:solidFill>
                  </a:rPr>
                  <a:t>- </a:t>
                </a:r>
                <a:r>
                  <a:rPr lang="zh-CN" altLang="en-US" sz="1600" b="1" dirty="0" smtClean="0">
                    <a:solidFill>
                      <a:srgbClr val="000000"/>
                    </a:solidFill>
                  </a:rPr>
                  <a:t>完全以开源方式参与社区发展</a:t>
                </a:r>
                <a:endParaRPr lang="en-US" altLang="zh-CN" sz="1600" b="1" dirty="0" smtClean="0">
                  <a:solidFill>
                    <a:srgbClr val="000000"/>
                  </a:solidFill>
                </a:endParaRPr>
              </a:p>
              <a:p>
                <a:r>
                  <a:rPr lang="en-US" altLang="zh-CN" sz="1600" b="1" dirty="0" smtClean="0">
                    <a:solidFill>
                      <a:srgbClr val="000000"/>
                    </a:solidFill>
                  </a:rPr>
                  <a:t>- </a:t>
                </a:r>
                <a:r>
                  <a:rPr lang="zh-CN" altLang="en-US" sz="1600" b="1" dirty="0" smtClean="0">
                    <a:solidFill>
                      <a:srgbClr val="000000"/>
                    </a:solidFill>
                  </a:rPr>
                  <a:t>紧贴技术潮流，成熟一个（技术），引入一个</a:t>
                </a:r>
                <a:endParaRPr lang="en-US" altLang="zh-CN" sz="1600" b="1" dirty="0" smtClean="0">
                  <a:solidFill>
                    <a:srgbClr val="000000"/>
                  </a:solidFill>
                </a:endParaRPr>
              </a:p>
              <a:p>
                <a:r>
                  <a:rPr lang="en-US" altLang="zh-CN" sz="1600" b="1" dirty="0" smtClean="0">
                    <a:solidFill>
                      <a:srgbClr val="000000"/>
                    </a:solidFill>
                  </a:rPr>
                  <a:t>- </a:t>
                </a:r>
                <a:r>
                  <a:rPr lang="zh-CN" altLang="en-US" sz="1600" b="1" dirty="0" smtClean="0">
                    <a:solidFill>
                      <a:srgbClr val="000000"/>
                    </a:solidFill>
                  </a:rPr>
                  <a:t>为开源产品增加稳定性、性能和安全性，便开源满足企业苛刻的规范制度。</a:t>
                </a:r>
                <a:endParaRPr lang="en-US" altLang="zh-CN" sz="1600" b="1" dirty="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7" name="Freeform 6"/>
            <p:cNvSpPr>
              <a:spLocks/>
            </p:cNvSpPr>
            <p:nvPr/>
          </p:nvSpPr>
          <p:spPr bwMode="gray">
            <a:xfrm>
              <a:off x="7235825" y="2952751"/>
              <a:ext cx="903288" cy="1241425"/>
            </a:xfrm>
            <a:custGeom>
              <a:avLst/>
              <a:gdLst/>
              <a:ahLst/>
              <a:cxnLst>
                <a:cxn ang="0">
                  <a:pos x="580" y="0"/>
                </a:cxn>
                <a:cxn ang="0">
                  <a:pos x="578" y="90"/>
                </a:cxn>
                <a:cxn ang="0">
                  <a:pos x="568" y="174"/>
                </a:cxn>
                <a:cxn ang="0">
                  <a:pos x="552" y="252"/>
                </a:cxn>
                <a:cxn ang="0">
                  <a:pos x="526" y="324"/>
                </a:cxn>
                <a:cxn ang="0">
                  <a:pos x="494" y="390"/>
                </a:cxn>
                <a:cxn ang="0">
                  <a:pos x="452" y="450"/>
                </a:cxn>
                <a:cxn ang="0">
                  <a:pos x="402" y="508"/>
                </a:cxn>
                <a:cxn ang="0">
                  <a:pos x="342" y="560"/>
                </a:cxn>
                <a:cxn ang="0">
                  <a:pos x="270" y="610"/>
                </a:cxn>
                <a:cxn ang="0">
                  <a:pos x="188" y="656"/>
                </a:cxn>
                <a:cxn ang="0">
                  <a:pos x="188" y="798"/>
                </a:cxn>
                <a:cxn ang="0">
                  <a:pos x="0" y="514"/>
                </a:cxn>
                <a:cxn ang="0">
                  <a:pos x="188" y="230"/>
                </a:cxn>
                <a:cxn ang="0">
                  <a:pos x="188" y="372"/>
                </a:cxn>
                <a:cxn ang="0">
                  <a:pos x="224" y="368"/>
                </a:cxn>
                <a:cxn ang="0">
                  <a:pos x="264" y="356"/>
                </a:cxn>
                <a:cxn ang="0">
                  <a:pos x="306" y="336"/>
                </a:cxn>
                <a:cxn ang="0">
                  <a:pos x="348" y="310"/>
                </a:cxn>
                <a:cxn ang="0">
                  <a:pos x="392" y="280"/>
                </a:cxn>
                <a:cxn ang="0">
                  <a:pos x="432" y="246"/>
                </a:cxn>
                <a:cxn ang="0">
                  <a:pos x="472" y="208"/>
                </a:cxn>
                <a:cxn ang="0">
                  <a:pos x="506" y="166"/>
                </a:cxn>
                <a:cxn ang="0">
                  <a:pos x="536" y="124"/>
                </a:cxn>
                <a:cxn ang="0">
                  <a:pos x="558" y="82"/>
                </a:cxn>
                <a:cxn ang="0">
                  <a:pos x="574" y="40"/>
                </a:cxn>
                <a:cxn ang="0">
                  <a:pos x="578" y="0"/>
                </a:cxn>
                <a:cxn ang="0">
                  <a:pos x="580" y="0"/>
                </a:cxn>
              </a:cxnLst>
              <a:rect l="0" t="0" r="r" b="b"/>
              <a:pathLst>
                <a:path w="580" h="798">
                  <a:moveTo>
                    <a:pt x="580" y="0"/>
                  </a:moveTo>
                  <a:lnTo>
                    <a:pt x="578" y="90"/>
                  </a:lnTo>
                  <a:lnTo>
                    <a:pt x="568" y="174"/>
                  </a:lnTo>
                  <a:lnTo>
                    <a:pt x="552" y="252"/>
                  </a:lnTo>
                  <a:lnTo>
                    <a:pt x="526" y="324"/>
                  </a:lnTo>
                  <a:lnTo>
                    <a:pt x="494" y="390"/>
                  </a:lnTo>
                  <a:lnTo>
                    <a:pt x="452" y="450"/>
                  </a:lnTo>
                  <a:lnTo>
                    <a:pt x="402" y="508"/>
                  </a:lnTo>
                  <a:lnTo>
                    <a:pt x="342" y="560"/>
                  </a:lnTo>
                  <a:lnTo>
                    <a:pt x="270" y="610"/>
                  </a:lnTo>
                  <a:lnTo>
                    <a:pt x="188" y="656"/>
                  </a:lnTo>
                  <a:lnTo>
                    <a:pt x="188" y="798"/>
                  </a:lnTo>
                  <a:lnTo>
                    <a:pt x="0" y="514"/>
                  </a:lnTo>
                  <a:lnTo>
                    <a:pt x="188" y="230"/>
                  </a:lnTo>
                  <a:lnTo>
                    <a:pt x="188" y="372"/>
                  </a:lnTo>
                  <a:lnTo>
                    <a:pt x="224" y="368"/>
                  </a:lnTo>
                  <a:lnTo>
                    <a:pt x="264" y="356"/>
                  </a:lnTo>
                  <a:lnTo>
                    <a:pt x="306" y="336"/>
                  </a:lnTo>
                  <a:lnTo>
                    <a:pt x="348" y="310"/>
                  </a:lnTo>
                  <a:lnTo>
                    <a:pt x="392" y="280"/>
                  </a:lnTo>
                  <a:lnTo>
                    <a:pt x="432" y="246"/>
                  </a:lnTo>
                  <a:lnTo>
                    <a:pt x="472" y="208"/>
                  </a:lnTo>
                  <a:lnTo>
                    <a:pt x="506" y="166"/>
                  </a:lnTo>
                  <a:lnTo>
                    <a:pt x="536" y="124"/>
                  </a:lnTo>
                  <a:lnTo>
                    <a:pt x="558" y="82"/>
                  </a:lnTo>
                  <a:lnTo>
                    <a:pt x="574" y="40"/>
                  </a:lnTo>
                  <a:lnTo>
                    <a:pt x="578" y="0"/>
                  </a:lnTo>
                  <a:lnTo>
                    <a:pt x="580" y="0"/>
                  </a:lnTo>
                  <a:close/>
                </a:path>
              </a:pathLst>
            </a:custGeom>
            <a:gradFill rotWithShape="1">
              <a:gsLst>
                <a:gs pos="0">
                  <a:schemeClr val="accent2"/>
                </a:gs>
                <a:gs pos="100000">
                  <a:schemeClr val="accent2">
                    <a:gamma/>
                    <a:tint val="63529"/>
                    <a:invGamma/>
                  </a:schemeClr>
                </a:gs>
              </a:gsLst>
              <a:lin ang="0" scaled="1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latin typeface="Arial" charset="0"/>
              </a:endParaRPr>
            </a:p>
          </p:txBody>
        </p:sp>
        <p:sp>
          <p:nvSpPr>
            <p:cNvPr id="8" name="AutoShape 7"/>
            <p:cNvSpPr>
              <a:spLocks noChangeAspect="1" noChangeArrowheads="1" noTextEdit="1"/>
            </p:cNvSpPr>
            <p:nvPr/>
          </p:nvSpPr>
          <p:spPr bwMode="gray">
            <a:xfrm flipH="1">
              <a:off x="8882063" y="2949576"/>
              <a:ext cx="909637" cy="1244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grpSp>
          <p:nvGrpSpPr>
            <p:cNvPr id="9" name="Group 8"/>
            <p:cNvGrpSpPr>
              <a:grpSpLocks/>
            </p:cNvGrpSpPr>
            <p:nvPr/>
          </p:nvGrpSpPr>
          <p:grpSpPr bwMode="auto">
            <a:xfrm>
              <a:off x="7061200" y="1325563"/>
              <a:ext cx="2998788" cy="1601788"/>
              <a:chOff x="1920" y="1026"/>
              <a:chExt cx="1889" cy="1009"/>
            </a:xfrm>
          </p:grpSpPr>
          <p:grpSp>
            <p:nvGrpSpPr>
              <p:cNvPr id="10" name="Group 9"/>
              <p:cNvGrpSpPr>
                <a:grpSpLocks/>
              </p:cNvGrpSpPr>
              <p:nvPr/>
            </p:nvGrpSpPr>
            <p:grpSpPr bwMode="auto">
              <a:xfrm>
                <a:off x="1920" y="1026"/>
                <a:ext cx="1889" cy="1009"/>
                <a:chOff x="1997" y="1314"/>
                <a:chExt cx="1889" cy="1009"/>
              </a:xfrm>
            </p:grpSpPr>
            <p:grpSp>
              <p:nvGrpSpPr>
                <p:cNvPr id="12" name="Group 10"/>
                <p:cNvGrpSpPr>
                  <a:grpSpLocks/>
                </p:cNvGrpSpPr>
                <p:nvPr/>
              </p:nvGrpSpPr>
              <p:grpSpPr bwMode="auto">
                <a:xfrm>
                  <a:off x="1997" y="1404"/>
                  <a:ext cx="1889" cy="919"/>
                  <a:chOff x="1973" y="1027"/>
                  <a:chExt cx="1926" cy="937"/>
                </a:xfrm>
              </p:grpSpPr>
              <p:sp>
                <p:nvSpPr>
                  <p:cNvPr id="17" name="Oval 11"/>
                  <p:cNvSpPr>
                    <a:spLocks noChangeArrowheads="1"/>
                  </p:cNvSpPr>
                  <p:nvPr/>
                </p:nvSpPr>
                <p:spPr bwMode="gray">
                  <a:xfrm>
                    <a:off x="1994" y="1057"/>
                    <a:ext cx="1905" cy="907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chemeClr val="hlink"/>
                      </a:gs>
                      <a:gs pos="100000">
                        <a:schemeClr val="hlink">
                          <a:gamma/>
                          <a:shade val="48627"/>
                          <a:invGamma/>
                        </a:schemeClr>
                      </a:gs>
                    </a:gsLst>
                    <a:lin ang="2700000" scaled="1"/>
                  </a:gradFill>
                  <a:ln w="9525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charset="0"/>
                    </a:endParaRPr>
                  </a:p>
                </p:txBody>
              </p:sp>
              <p:sp>
                <p:nvSpPr>
                  <p:cNvPr id="18" name="Oval 12"/>
                  <p:cNvSpPr>
                    <a:spLocks noChangeArrowheads="1"/>
                  </p:cNvSpPr>
                  <p:nvPr/>
                </p:nvSpPr>
                <p:spPr bwMode="gray">
                  <a:xfrm>
                    <a:off x="1973" y="1027"/>
                    <a:ext cx="1905" cy="907"/>
                  </a:xfrm>
                  <a:prstGeom prst="ellipse">
                    <a:avLst/>
                  </a:prstGeom>
                  <a:gradFill rotWithShape="1">
                    <a:gsLst>
                      <a:gs pos="0">
                        <a:schemeClr val="hlink">
                          <a:gamma/>
                          <a:tint val="44314"/>
                          <a:invGamma/>
                        </a:schemeClr>
                      </a:gs>
                      <a:gs pos="100000">
                        <a:schemeClr val="hlink"/>
                      </a:gs>
                    </a:gsLst>
                    <a:lin ang="2700000" scaled="1"/>
                  </a:gradFill>
                  <a:ln w="9525">
                    <a:noFill/>
                    <a:round/>
                    <a:headEnd/>
                    <a:tailEnd/>
                  </a:ln>
                  <a:effectLst/>
                </p:spPr>
                <p:txBody>
                  <a:bodyPr wrap="none" anchor="ctr"/>
                  <a:lstStyle/>
                  <a:p>
                    <a:pPr>
                      <a:defRPr/>
                    </a:pPr>
                    <a:endParaRPr lang="zh-CN" altLang="en-US">
                      <a:latin typeface="Arial" charset="0"/>
                    </a:endParaRPr>
                  </a:p>
                </p:txBody>
              </p:sp>
            </p:grpSp>
            <p:sp>
              <p:nvSpPr>
                <p:cNvPr id="13" name="Oval 13"/>
                <p:cNvSpPr>
                  <a:spLocks noChangeArrowheads="1"/>
                </p:cNvSpPr>
                <p:nvPr/>
              </p:nvSpPr>
              <p:spPr bwMode="gray">
                <a:xfrm>
                  <a:off x="2086" y="1314"/>
                  <a:ext cx="1691" cy="845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folHlink">
                        <a:gamma/>
                        <a:shade val="46275"/>
                        <a:invGamma/>
                      </a:schemeClr>
                    </a:gs>
                    <a:gs pos="100000">
                      <a:schemeClr val="folHlink"/>
                    </a:gs>
                  </a:gsLst>
                  <a:lin ang="2700000" scaled="1"/>
                </a:gradFill>
                <a:ln w="9525" algn="ctr">
                  <a:noFill/>
                  <a:round/>
                  <a:headEnd/>
                  <a:tailEnd/>
                </a:ln>
                <a:effectLst/>
              </p:spPr>
              <p:txBody>
                <a:bodyPr vert="eaVert" wrap="none" anchor="ctr"/>
                <a:lstStyle/>
                <a:p>
                  <a:pPr>
                    <a:defRPr/>
                  </a:pPr>
                  <a:endParaRPr lang="zh-CN" altLang="en-US">
                    <a:latin typeface="Arial" charset="0"/>
                  </a:endParaRPr>
                </a:p>
              </p:txBody>
            </p:sp>
            <p:sp>
              <p:nvSpPr>
                <p:cNvPr id="14" name="Oval 14"/>
                <p:cNvSpPr>
                  <a:spLocks noChangeArrowheads="1"/>
                </p:cNvSpPr>
                <p:nvPr/>
              </p:nvSpPr>
              <p:spPr bwMode="gray">
                <a:xfrm>
                  <a:off x="2108" y="1319"/>
                  <a:ext cx="1650" cy="824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folHlink">
                        <a:alpha val="0"/>
                      </a:schemeClr>
                    </a:gs>
                    <a:gs pos="100000">
                      <a:schemeClr val="folHlink">
                        <a:gamma/>
                        <a:tint val="34902"/>
                        <a:invGamma/>
                      </a:schemeClr>
                    </a:gs>
                  </a:gsLst>
                  <a:lin ang="2700000" scaled="1"/>
                </a:gradFill>
                <a:ln w="9525" algn="ctr">
                  <a:noFill/>
                  <a:round/>
                  <a:headEnd/>
                  <a:tailEnd/>
                </a:ln>
                <a:effectLst/>
              </p:spPr>
              <p:txBody>
                <a:bodyPr vert="eaVert" wrap="none" anchor="ctr"/>
                <a:lstStyle/>
                <a:p>
                  <a:pPr>
                    <a:defRPr/>
                  </a:pPr>
                  <a:endParaRPr lang="zh-CN" altLang="en-US">
                    <a:latin typeface="Arial" charset="0"/>
                  </a:endParaRPr>
                </a:p>
              </p:txBody>
            </p:sp>
            <p:sp>
              <p:nvSpPr>
                <p:cNvPr id="15" name="Oval 15"/>
                <p:cNvSpPr>
                  <a:spLocks noChangeArrowheads="1"/>
                </p:cNvSpPr>
                <p:nvPr/>
              </p:nvSpPr>
              <p:spPr bwMode="gray">
                <a:xfrm>
                  <a:off x="2125" y="1327"/>
                  <a:ext cx="1570" cy="770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folHlink">
                        <a:gamma/>
                        <a:shade val="79216"/>
                        <a:invGamma/>
                      </a:schemeClr>
                    </a:gs>
                    <a:gs pos="100000">
                      <a:schemeClr val="folHlink">
                        <a:alpha val="48000"/>
                      </a:schemeClr>
                    </a:gs>
                  </a:gsLst>
                  <a:lin ang="2700000" scaled="1"/>
                </a:gradFill>
                <a:ln w="9525" algn="ctr">
                  <a:noFill/>
                  <a:round/>
                  <a:headEnd/>
                  <a:tailEnd/>
                </a:ln>
                <a:effectLst/>
              </p:spPr>
              <p:txBody>
                <a:bodyPr vert="eaVert" wrap="none" anchor="ctr"/>
                <a:lstStyle/>
                <a:p>
                  <a:pPr>
                    <a:defRPr/>
                  </a:pPr>
                  <a:endParaRPr lang="zh-CN" altLang="en-US">
                    <a:latin typeface="Arial" charset="0"/>
                  </a:endParaRPr>
                </a:p>
              </p:txBody>
            </p:sp>
            <p:sp>
              <p:nvSpPr>
                <p:cNvPr id="16" name="Oval 16"/>
                <p:cNvSpPr>
                  <a:spLocks noChangeArrowheads="1"/>
                </p:cNvSpPr>
                <p:nvPr/>
              </p:nvSpPr>
              <p:spPr bwMode="gray">
                <a:xfrm>
                  <a:off x="2208" y="1344"/>
                  <a:ext cx="1382" cy="624"/>
                </a:xfrm>
                <a:prstGeom prst="ellipse">
                  <a:avLst/>
                </a:prstGeom>
                <a:gradFill rotWithShape="1">
                  <a:gsLst>
                    <a:gs pos="0">
                      <a:schemeClr val="folHlink">
                        <a:gamma/>
                        <a:tint val="0"/>
                        <a:invGamma/>
                      </a:schemeClr>
                    </a:gs>
                    <a:gs pos="100000">
                      <a:schemeClr val="folHlink">
                        <a:alpha val="38000"/>
                      </a:schemeClr>
                    </a:gs>
                  </a:gsLst>
                  <a:lin ang="2700000" scaled="1"/>
                </a:gradFill>
                <a:ln w="9525" algn="ctr">
                  <a:noFill/>
                  <a:round/>
                  <a:headEnd/>
                  <a:tailEnd/>
                </a:ln>
                <a:effectLst/>
              </p:spPr>
              <p:txBody>
                <a:bodyPr vert="eaVert" wrap="none" anchor="ctr"/>
                <a:lstStyle/>
                <a:p>
                  <a:pPr>
                    <a:defRPr/>
                  </a:pPr>
                  <a:endParaRPr lang="zh-CN" altLang="en-US">
                    <a:latin typeface="Arial" charset="0"/>
                  </a:endParaRPr>
                </a:p>
              </p:txBody>
            </p:sp>
          </p:grpSp>
          <p:sp>
            <p:nvSpPr>
              <p:cNvPr id="11" name="Text Box 17"/>
              <p:cNvSpPr txBox="1">
                <a:spLocks noChangeArrowheads="1"/>
              </p:cNvSpPr>
              <p:nvPr/>
            </p:nvSpPr>
            <p:spPr bwMode="auto">
              <a:xfrm>
                <a:off x="2203" y="1152"/>
                <a:ext cx="1262" cy="4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r>
                  <a:rPr lang="zh-CN" altLang="en-US" sz="2400" b="1" dirty="0" smtClean="0">
                    <a:solidFill>
                      <a:srgbClr val="000000"/>
                    </a:solidFill>
                  </a:rPr>
                  <a:t>下一代</a:t>
                </a:r>
                <a:r>
                  <a:rPr lang="en-US" altLang="zh-CN" sz="2400" b="1" dirty="0" smtClean="0">
                    <a:solidFill>
                      <a:srgbClr val="000000"/>
                    </a:solidFill>
                  </a:rPr>
                  <a:t>IT</a:t>
                </a:r>
                <a:r>
                  <a:rPr lang="zh-CN" altLang="en-US" sz="2400" b="1" dirty="0">
                    <a:solidFill>
                      <a:srgbClr val="000000"/>
                    </a:solidFill>
                  </a:rPr>
                  <a:t>架构</a:t>
                </a:r>
                <a:endParaRPr lang="en-US" altLang="zh-CN" sz="2400" b="1" dirty="0">
                  <a:solidFill>
                    <a:srgbClr val="000000"/>
                  </a:solidFill>
                </a:endParaRPr>
              </a:p>
              <a:p>
                <a:pPr algn="ctr"/>
                <a:r>
                  <a:rPr lang="zh-CN" altLang="en-US" sz="1400" dirty="0" smtClean="0">
                    <a:solidFill>
                      <a:srgbClr val="000000"/>
                    </a:solidFill>
                  </a:rPr>
                  <a:t>开源开放、自主可控</a:t>
                </a:r>
                <a:endParaRPr lang="en-US" altLang="zh-CN" sz="1400" dirty="0">
                  <a:solidFill>
                    <a:srgbClr val="000000"/>
                  </a:solidFill>
                </a:endParaRPr>
              </a:p>
            </p:txBody>
          </p:sp>
        </p:grpSp>
        <p:grpSp>
          <p:nvGrpSpPr>
            <p:cNvPr id="19" name="Group 18"/>
            <p:cNvGrpSpPr>
              <a:grpSpLocks/>
            </p:cNvGrpSpPr>
            <p:nvPr/>
          </p:nvGrpSpPr>
          <p:grpSpPr bwMode="auto">
            <a:xfrm>
              <a:off x="9575800" y="3049588"/>
              <a:ext cx="2286000" cy="2667000"/>
              <a:chOff x="3504" y="2112"/>
              <a:chExt cx="1440" cy="1680"/>
            </a:xfrm>
          </p:grpSpPr>
          <p:sp>
            <p:nvSpPr>
              <p:cNvPr id="20" name="AutoShape 19"/>
              <p:cNvSpPr>
                <a:spLocks noChangeArrowheads="1"/>
              </p:cNvSpPr>
              <p:nvPr/>
            </p:nvSpPr>
            <p:spPr bwMode="auto">
              <a:xfrm>
                <a:off x="3504" y="2112"/>
                <a:ext cx="1440" cy="1680"/>
              </a:xfrm>
              <a:prstGeom prst="roundRect">
                <a:avLst>
                  <a:gd name="adj" fmla="val 16667"/>
                </a:avLst>
              </a:prstGeom>
              <a:noFill/>
              <a:ln w="38100">
                <a:solidFill>
                  <a:schemeClr val="tx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/>
                <a:endParaRPr lang="zh-CN" altLang="en-US">
                  <a:latin typeface="Verdana" panose="020B0604030504040204" pitchFamily="34" charset="0"/>
                </a:endParaRPr>
              </a:p>
            </p:txBody>
          </p:sp>
          <p:sp>
            <p:nvSpPr>
              <p:cNvPr id="21" name="Text Box 20"/>
              <p:cNvSpPr txBox="1">
                <a:spLocks noChangeArrowheads="1"/>
              </p:cNvSpPr>
              <p:nvPr/>
            </p:nvSpPr>
            <p:spPr bwMode="auto">
              <a:xfrm>
                <a:off x="3648" y="2256"/>
                <a:ext cx="1284" cy="118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r>
                  <a:rPr lang="zh-CN" altLang="en-US" sz="2000" b="1" dirty="0" smtClean="0">
                    <a:solidFill>
                      <a:srgbClr val="000000"/>
                    </a:solidFill>
                  </a:rPr>
                  <a:t>自主可控</a:t>
                </a:r>
                <a:endParaRPr lang="en-US" altLang="zh-CN" sz="2000" b="1" dirty="0" smtClean="0">
                  <a:solidFill>
                    <a:srgbClr val="000000"/>
                  </a:solidFill>
                </a:endParaRPr>
              </a:p>
              <a:p>
                <a:r>
                  <a:rPr lang="en-US" altLang="zh-CN" sz="1600" b="1" dirty="0" smtClean="0">
                    <a:solidFill>
                      <a:srgbClr val="000000"/>
                    </a:solidFill>
                  </a:rPr>
                  <a:t>- </a:t>
                </a:r>
                <a:r>
                  <a:rPr lang="zh-CN" altLang="en-US" sz="1600" b="1" dirty="0" smtClean="0">
                    <a:solidFill>
                      <a:srgbClr val="000000"/>
                    </a:solidFill>
                  </a:rPr>
                  <a:t>架构</a:t>
                </a:r>
                <a:r>
                  <a:rPr lang="zh-CN" altLang="en-US" sz="1600" b="1" dirty="0">
                    <a:solidFill>
                      <a:srgbClr val="000000"/>
                    </a:solidFill>
                  </a:rPr>
                  <a:t>设计完全</a:t>
                </a:r>
                <a:r>
                  <a:rPr lang="zh-CN" altLang="en-US" sz="1600" b="1" dirty="0" smtClean="0">
                    <a:solidFill>
                      <a:srgbClr val="000000"/>
                    </a:solidFill>
                  </a:rPr>
                  <a:t>自主</a:t>
                </a:r>
                <a:endParaRPr lang="en-US" altLang="zh-CN" sz="1600" b="1" dirty="0" smtClean="0">
                  <a:solidFill>
                    <a:srgbClr val="000000"/>
                  </a:solidFill>
                </a:endParaRPr>
              </a:p>
              <a:p>
                <a:r>
                  <a:rPr lang="en-US" altLang="zh-CN" sz="1600" b="1" dirty="0" smtClean="0">
                    <a:solidFill>
                      <a:srgbClr val="000000"/>
                    </a:solidFill>
                  </a:rPr>
                  <a:t>- </a:t>
                </a:r>
                <a:r>
                  <a:rPr lang="zh-CN" altLang="en-US" sz="1600" b="1" dirty="0" smtClean="0">
                    <a:solidFill>
                      <a:srgbClr val="000000"/>
                    </a:solidFill>
                  </a:rPr>
                  <a:t>灵活组织多个开源项目，实现企业价值上述</a:t>
                </a:r>
                <a:endParaRPr lang="en-US" altLang="zh-CN" sz="1600" b="1" dirty="0" smtClean="0">
                  <a:solidFill>
                    <a:srgbClr val="000000"/>
                  </a:solidFill>
                </a:endParaRPr>
              </a:p>
              <a:p>
                <a:r>
                  <a:rPr lang="en-US" altLang="zh-CN" sz="1600" b="1" dirty="0" smtClean="0">
                    <a:solidFill>
                      <a:srgbClr val="000000"/>
                    </a:solidFill>
                  </a:rPr>
                  <a:t>- </a:t>
                </a:r>
                <a:r>
                  <a:rPr lang="zh-CN" altLang="en-US" sz="1600" b="1" dirty="0" smtClean="0">
                    <a:solidFill>
                      <a:srgbClr val="000000"/>
                    </a:solidFill>
                  </a:rPr>
                  <a:t>以演进为主，以变革为副，稳步推进</a:t>
                </a:r>
                <a:endParaRPr lang="en-US" altLang="zh-CN" sz="1400" dirty="0">
                  <a:solidFill>
                    <a:srgbClr val="000000"/>
                  </a:solidFill>
                </a:endParaRPr>
              </a:p>
            </p:txBody>
          </p:sp>
        </p:grpSp>
        <p:sp>
          <p:nvSpPr>
            <p:cNvPr id="22" name="Freeform 21"/>
            <p:cNvSpPr>
              <a:spLocks/>
            </p:cNvSpPr>
            <p:nvPr/>
          </p:nvSpPr>
          <p:spPr bwMode="gray">
            <a:xfrm flipH="1">
              <a:off x="8888413" y="2952751"/>
              <a:ext cx="903287" cy="1241425"/>
            </a:xfrm>
            <a:custGeom>
              <a:avLst/>
              <a:gdLst/>
              <a:ahLst/>
              <a:cxnLst>
                <a:cxn ang="0">
                  <a:pos x="580" y="0"/>
                </a:cxn>
                <a:cxn ang="0">
                  <a:pos x="578" y="90"/>
                </a:cxn>
                <a:cxn ang="0">
                  <a:pos x="568" y="174"/>
                </a:cxn>
                <a:cxn ang="0">
                  <a:pos x="552" y="252"/>
                </a:cxn>
                <a:cxn ang="0">
                  <a:pos x="526" y="324"/>
                </a:cxn>
                <a:cxn ang="0">
                  <a:pos x="494" y="390"/>
                </a:cxn>
                <a:cxn ang="0">
                  <a:pos x="452" y="450"/>
                </a:cxn>
                <a:cxn ang="0">
                  <a:pos x="402" y="508"/>
                </a:cxn>
                <a:cxn ang="0">
                  <a:pos x="342" y="560"/>
                </a:cxn>
                <a:cxn ang="0">
                  <a:pos x="270" y="610"/>
                </a:cxn>
                <a:cxn ang="0">
                  <a:pos x="188" y="656"/>
                </a:cxn>
                <a:cxn ang="0">
                  <a:pos x="188" y="798"/>
                </a:cxn>
                <a:cxn ang="0">
                  <a:pos x="0" y="514"/>
                </a:cxn>
                <a:cxn ang="0">
                  <a:pos x="188" y="230"/>
                </a:cxn>
                <a:cxn ang="0">
                  <a:pos x="188" y="372"/>
                </a:cxn>
                <a:cxn ang="0">
                  <a:pos x="224" y="368"/>
                </a:cxn>
                <a:cxn ang="0">
                  <a:pos x="264" y="356"/>
                </a:cxn>
                <a:cxn ang="0">
                  <a:pos x="306" y="336"/>
                </a:cxn>
                <a:cxn ang="0">
                  <a:pos x="348" y="310"/>
                </a:cxn>
                <a:cxn ang="0">
                  <a:pos x="392" y="280"/>
                </a:cxn>
                <a:cxn ang="0">
                  <a:pos x="432" y="246"/>
                </a:cxn>
                <a:cxn ang="0">
                  <a:pos x="472" y="208"/>
                </a:cxn>
                <a:cxn ang="0">
                  <a:pos x="506" y="166"/>
                </a:cxn>
                <a:cxn ang="0">
                  <a:pos x="536" y="124"/>
                </a:cxn>
                <a:cxn ang="0">
                  <a:pos x="558" y="82"/>
                </a:cxn>
                <a:cxn ang="0">
                  <a:pos x="574" y="40"/>
                </a:cxn>
                <a:cxn ang="0">
                  <a:pos x="578" y="0"/>
                </a:cxn>
                <a:cxn ang="0">
                  <a:pos x="580" y="0"/>
                </a:cxn>
              </a:cxnLst>
              <a:rect l="0" t="0" r="r" b="b"/>
              <a:pathLst>
                <a:path w="580" h="798">
                  <a:moveTo>
                    <a:pt x="580" y="0"/>
                  </a:moveTo>
                  <a:lnTo>
                    <a:pt x="578" y="90"/>
                  </a:lnTo>
                  <a:lnTo>
                    <a:pt x="568" y="174"/>
                  </a:lnTo>
                  <a:lnTo>
                    <a:pt x="552" y="252"/>
                  </a:lnTo>
                  <a:lnTo>
                    <a:pt x="526" y="324"/>
                  </a:lnTo>
                  <a:lnTo>
                    <a:pt x="494" y="390"/>
                  </a:lnTo>
                  <a:lnTo>
                    <a:pt x="452" y="450"/>
                  </a:lnTo>
                  <a:lnTo>
                    <a:pt x="402" y="508"/>
                  </a:lnTo>
                  <a:lnTo>
                    <a:pt x="342" y="560"/>
                  </a:lnTo>
                  <a:lnTo>
                    <a:pt x="270" y="610"/>
                  </a:lnTo>
                  <a:lnTo>
                    <a:pt x="188" y="656"/>
                  </a:lnTo>
                  <a:lnTo>
                    <a:pt x="188" y="798"/>
                  </a:lnTo>
                  <a:lnTo>
                    <a:pt x="0" y="514"/>
                  </a:lnTo>
                  <a:lnTo>
                    <a:pt x="188" y="230"/>
                  </a:lnTo>
                  <a:lnTo>
                    <a:pt x="188" y="372"/>
                  </a:lnTo>
                  <a:lnTo>
                    <a:pt x="224" y="368"/>
                  </a:lnTo>
                  <a:lnTo>
                    <a:pt x="264" y="356"/>
                  </a:lnTo>
                  <a:lnTo>
                    <a:pt x="306" y="336"/>
                  </a:lnTo>
                  <a:lnTo>
                    <a:pt x="348" y="310"/>
                  </a:lnTo>
                  <a:lnTo>
                    <a:pt x="392" y="280"/>
                  </a:lnTo>
                  <a:lnTo>
                    <a:pt x="432" y="246"/>
                  </a:lnTo>
                  <a:lnTo>
                    <a:pt x="472" y="208"/>
                  </a:lnTo>
                  <a:lnTo>
                    <a:pt x="506" y="166"/>
                  </a:lnTo>
                  <a:lnTo>
                    <a:pt x="536" y="124"/>
                  </a:lnTo>
                  <a:lnTo>
                    <a:pt x="558" y="82"/>
                  </a:lnTo>
                  <a:lnTo>
                    <a:pt x="574" y="40"/>
                  </a:lnTo>
                  <a:lnTo>
                    <a:pt x="578" y="0"/>
                  </a:lnTo>
                  <a:lnTo>
                    <a:pt x="580" y="0"/>
                  </a:lnTo>
                  <a:close/>
                </a:path>
              </a:pathLst>
            </a:custGeom>
            <a:gradFill rotWithShape="1">
              <a:gsLst>
                <a:gs pos="0">
                  <a:schemeClr val="hlink"/>
                </a:gs>
                <a:gs pos="100000">
                  <a:schemeClr val="hlink">
                    <a:gamma/>
                    <a:tint val="31765"/>
                    <a:invGamma/>
                  </a:schemeClr>
                </a:gs>
              </a:gsLst>
              <a:lin ang="0" scaled="1"/>
            </a:gra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>
                <a:latin typeface="Arial" charset="0"/>
              </a:endParaRPr>
            </a:p>
          </p:txBody>
        </p:sp>
      </p:grpSp>
      <p:grpSp>
        <p:nvGrpSpPr>
          <p:cNvPr id="24" name="Group 3"/>
          <p:cNvGrpSpPr>
            <a:grpSpLocks/>
          </p:cNvGrpSpPr>
          <p:nvPr/>
        </p:nvGrpSpPr>
        <p:grpSpPr bwMode="auto">
          <a:xfrm>
            <a:off x="190499" y="1193800"/>
            <a:ext cx="3898791" cy="4232871"/>
            <a:chOff x="720" y="2112"/>
            <a:chExt cx="1440" cy="1680"/>
          </a:xfrm>
        </p:grpSpPr>
        <p:sp>
          <p:nvSpPr>
            <p:cNvPr id="25" name="AutoShape 4"/>
            <p:cNvSpPr>
              <a:spLocks noChangeArrowheads="1"/>
            </p:cNvSpPr>
            <p:nvPr/>
          </p:nvSpPr>
          <p:spPr bwMode="auto">
            <a:xfrm>
              <a:off x="720" y="2112"/>
              <a:ext cx="1440" cy="1680"/>
            </a:xfrm>
            <a:prstGeom prst="roundRect">
              <a:avLst>
                <a:gd name="adj" fmla="val 16667"/>
              </a:avLst>
            </a:prstGeom>
            <a:noFill/>
            <a:ln w="3810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endParaRPr lang="zh-CN" altLang="en-US">
                <a:latin typeface="Verdana" panose="020B0604030504040204" pitchFamily="34" charset="0"/>
              </a:endParaRPr>
            </a:p>
          </p:txBody>
        </p:sp>
        <p:sp>
          <p:nvSpPr>
            <p:cNvPr id="26" name="Text Box 5"/>
            <p:cNvSpPr txBox="1">
              <a:spLocks noChangeArrowheads="1"/>
            </p:cNvSpPr>
            <p:nvPr/>
          </p:nvSpPr>
          <p:spPr bwMode="auto">
            <a:xfrm>
              <a:off x="828" y="2160"/>
              <a:ext cx="1284" cy="15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2400" b="1" dirty="0" smtClean="0">
                  <a:solidFill>
                    <a:srgbClr val="000000"/>
                  </a:solidFill>
                </a:rPr>
                <a:t>当前的</a:t>
              </a:r>
              <a:r>
                <a:rPr lang="en-US" altLang="zh-CN" sz="2400" b="1" dirty="0" smtClean="0">
                  <a:solidFill>
                    <a:srgbClr val="000000"/>
                  </a:solidFill>
                </a:rPr>
                <a:t>IT</a:t>
              </a:r>
              <a:r>
                <a:rPr lang="zh-CN" altLang="en-US" sz="2400" b="1" dirty="0" smtClean="0">
                  <a:solidFill>
                    <a:srgbClr val="000000"/>
                  </a:solidFill>
                </a:rPr>
                <a:t>架构</a:t>
              </a:r>
              <a:endParaRPr lang="en-US" altLang="zh-CN" sz="2400" b="1" dirty="0" smtClean="0">
                <a:solidFill>
                  <a:srgbClr val="000000"/>
                </a:solidFill>
              </a:endParaRPr>
            </a:p>
            <a:p>
              <a:endParaRPr lang="en-US" altLang="zh-CN" sz="2400" b="1" dirty="0" smtClean="0">
                <a:solidFill>
                  <a:srgbClr val="00000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b="1" dirty="0" smtClean="0">
                  <a:solidFill>
                    <a:srgbClr val="000000"/>
                  </a:solidFill>
                </a:rPr>
                <a:t>- </a:t>
              </a:r>
              <a:r>
                <a:rPr lang="zh-CN" altLang="en-US" sz="1600" b="1" dirty="0" smtClean="0">
                  <a:solidFill>
                    <a:srgbClr val="000000"/>
                  </a:solidFill>
                </a:rPr>
                <a:t>商业采购为主</a:t>
              </a:r>
              <a:endParaRPr lang="en-US" altLang="zh-CN" sz="1600" b="1" dirty="0">
                <a:solidFill>
                  <a:srgbClr val="00000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b="1" dirty="0" smtClean="0">
                  <a:solidFill>
                    <a:srgbClr val="000000"/>
                  </a:solidFill>
                </a:rPr>
                <a:t>- </a:t>
              </a:r>
              <a:r>
                <a:rPr lang="zh-CN" altLang="en-US" sz="1600" b="1" dirty="0" smtClean="0">
                  <a:solidFill>
                    <a:srgbClr val="000000"/>
                  </a:solidFill>
                </a:rPr>
                <a:t>技术绑定</a:t>
              </a:r>
              <a:endParaRPr lang="en-US" altLang="zh-CN" sz="1600" b="1" dirty="0" smtClean="0">
                <a:solidFill>
                  <a:srgbClr val="00000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b="1" dirty="0" smtClean="0">
                  <a:solidFill>
                    <a:srgbClr val="000000"/>
                  </a:solidFill>
                </a:rPr>
                <a:t>- </a:t>
              </a:r>
              <a:r>
                <a:rPr lang="zh-CN" altLang="en-US" sz="1600" b="1" dirty="0" smtClean="0">
                  <a:solidFill>
                    <a:srgbClr val="000000"/>
                  </a:solidFill>
                </a:rPr>
                <a:t>商务绑定</a:t>
              </a:r>
              <a:endParaRPr lang="en-US" altLang="zh-CN" sz="1600" b="1" dirty="0" smtClean="0">
                <a:solidFill>
                  <a:srgbClr val="00000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b="1" dirty="0" smtClean="0">
                  <a:solidFill>
                    <a:srgbClr val="000000"/>
                  </a:solidFill>
                </a:rPr>
                <a:t>- </a:t>
              </a:r>
              <a:r>
                <a:rPr lang="zh-CN" altLang="en-US" sz="1600" b="1" dirty="0" smtClean="0">
                  <a:solidFill>
                    <a:srgbClr val="000000"/>
                  </a:solidFill>
                </a:rPr>
                <a:t>集中式带来的瓶颈</a:t>
              </a:r>
              <a:endParaRPr lang="en-US" altLang="zh-CN" sz="1600" b="1" dirty="0" smtClean="0">
                <a:solidFill>
                  <a:srgbClr val="00000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b="1" dirty="0" smtClean="0">
                  <a:solidFill>
                    <a:srgbClr val="000000"/>
                  </a:solidFill>
                </a:rPr>
                <a:t>- </a:t>
              </a:r>
              <a:r>
                <a:rPr lang="zh-CN" altLang="en-US" sz="1600" b="1" dirty="0" smtClean="0">
                  <a:solidFill>
                    <a:srgbClr val="000000"/>
                  </a:solidFill>
                </a:rPr>
                <a:t>整体性差</a:t>
              </a:r>
              <a:endParaRPr lang="en-US" altLang="zh-CN" sz="1600" b="1" dirty="0" smtClean="0">
                <a:solidFill>
                  <a:srgbClr val="00000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b="1" dirty="0" smtClean="0">
                  <a:solidFill>
                    <a:srgbClr val="000000"/>
                  </a:solidFill>
                </a:rPr>
                <a:t>- </a:t>
              </a:r>
              <a:r>
                <a:rPr lang="zh-CN" altLang="en-US" sz="1600" b="1" dirty="0" smtClean="0">
                  <a:solidFill>
                    <a:srgbClr val="000000"/>
                  </a:solidFill>
                </a:rPr>
                <a:t>灵活性差</a:t>
              </a:r>
              <a:endParaRPr lang="en-US" altLang="zh-CN" sz="1600" b="1" dirty="0" smtClean="0">
                <a:solidFill>
                  <a:srgbClr val="00000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b="1" dirty="0" smtClean="0">
                  <a:solidFill>
                    <a:srgbClr val="000000"/>
                  </a:solidFill>
                </a:rPr>
                <a:t>- </a:t>
              </a:r>
              <a:r>
                <a:rPr lang="zh-CN" altLang="en-US" sz="1600" b="1" dirty="0" smtClean="0">
                  <a:solidFill>
                    <a:srgbClr val="000000"/>
                  </a:solidFill>
                </a:rPr>
                <a:t>安全风险高</a:t>
              </a:r>
              <a:endParaRPr lang="en-US" altLang="zh-CN" sz="1600" b="1" dirty="0" smtClean="0">
                <a:solidFill>
                  <a:srgbClr val="00000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b="1" dirty="0" smtClean="0">
                  <a:solidFill>
                    <a:srgbClr val="000000"/>
                  </a:solidFill>
                </a:rPr>
                <a:t>- </a:t>
              </a:r>
              <a:r>
                <a:rPr lang="zh-CN" altLang="en-US" sz="1600" b="1" dirty="0">
                  <a:solidFill>
                    <a:srgbClr val="000000"/>
                  </a:solidFill>
                </a:rPr>
                <a:t>成本</a:t>
              </a:r>
              <a:r>
                <a:rPr lang="zh-CN" altLang="en-US" sz="1600" b="1" dirty="0" smtClean="0">
                  <a:solidFill>
                    <a:srgbClr val="000000"/>
                  </a:solidFill>
                </a:rPr>
                <a:t>高</a:t>
              </a:r>
              <a:endParaRPr lang="en-US" altLang="zh-CN" sz="1600" b="1" dirty="0">
                <a:solidFill>
                  <a:srgbClr val="000000"/>
                </a:solidFill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4551" y="2409664"/>
            <a:ext cx="781159" cy="116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323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开源云计算案例分享</a:t>
            </a:r>
            <a:endParaRPr lang="zh-CN" altLang="en-US" sz="3200" dirty="0"/>
          </a:p>
        </p:txBody>
      </p:sp>
      <p:pic>
        <p:nvPicPr>
          <p:cNvPr id="28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0567" y="972648"/>
            <a:ext cx="6140003" cy="46788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29" name="Group 3"/>
          <p:cNvGrpSpPr>
            <a:grpSpLocks/>
          </p:cNvGrpSpPr>
          <p:nvPr/>
        </p:nvGrpSpPr>
        <p:grpSpPr bwMode="auto">
          <a:xfrm>
            <a:off x="6698034" y="972666"/>
            <a:ext cx="4375310" cy="5016456"/>
            <a:chOff x="750" y="1935"/>
            <a:chExt cx="1616" cy="1991"/>
          </a:xfrm>
        </p:grpSpPr>
        <p:sp>
          <p:nvSpPr>
            <p:cNvPr id="30" name="AutoShape 4"/>
            <p:cNvSpPr>
              <a:spLocks noChangeArrowheads="1"/>
            </p:cNvSpPr>
            <p:nvPr/>
          </p:nvSpPr>
          <p:spPr bwMode="auto">
            <a:xfrm>
              <a:off x="750" y="1935"/>
              <a:ext cx="1616" cy="1857"/>
            </a:xfrm>
            <a:prstGeom prst="roundRect">
              <a:avLst>
                <a:gd name="adj" fmla="val 3312"/>
              </a:avLst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endParaRPr lang="zh-CN" altLang="en-US">
                <a:latin typeface="Verdana" panose="020B0604030504040204" pitchFamily="34" charset="0"/>
              </a:endParaRPr>
            </a:p>
          </p:txBody>
        </p:sp>
        <p:sp>
          <p:nvSpPr>
            <p:cNvPr id="31" name="Text Box 5"/>
            <p:cNvSpPr txBox="1">
              <a:spLocks noChangeArrowheads="1"/>
            </p:cNvSpPr>
            <p:nvPr/>
          </p:nvSpPr>
          <p:spPr bwMode="auto">
            <a:xfrm>
              <a:off x="823" y="1984"/>
              <a:ext cx="1501" cy="194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en-US" altLang="zh-CN" sz="2400" b="1" dirty="0" smtClean="0">
                  <a:solidFill>
                    <a:srgbClr val="000000"/>
                  </a:solidFill>
                </a:rPr>
                <a:t>IT</a:t>
              </a:r>
              <a:r>
                <a:rPr lang="zh-CN" altLang="en-US" sz="2400" b="1" dirty="0" smtClean="0">
                  <a:solidFill>
                    <a:srgbClr val="000000"/>
                  </a:solidFill>
                </a:rPr>
                <a:t>架构演进</a:t>
              </a:r>
              <a:endParaRPr lang="en-US" altLang="zh-CN" sz="2400" b="1" dirty="0" smtClean="0">
                <a:solidFill>
                  <a:srgbClr val="00000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b="1" dirty="0" smtClean="0">
                  <a:solidFill>
                    <a:srgbClr val="000000"/>
                  </a:solidFill>
                </a:rPr>
                <a:t>  - </a:t>
              </a:r>
              <a:r>
                <a:rPr lang="zh-CN" altLang="en-US" sz="1600" b="1" dirty="0" smtClean="0">
                  <a:solidFill>
                    <a:srgbClr val="000000"/>
                  </a:solidFill>
                </a:rPr>
                <a:t>集中式架构以资源独占，利用率低，响应不灵活而面临淘汰，使用</a:t>
              </a:r>
              <a:r>
                <a:rPr lang="zh-CN" altLang="en-US" sz="1600" b="1" dirty="0">
                  <a:solidFill>
                    <a:srgbClr val="000000"/>
                  </a:solidFill>
                </a:rPr>
                <a:t>虚拟</a:t>
              </a:r>
              <a:r>
                <a:rPr lang="zh-CN" altLang="en-US" sz="1600" b="1" dirty="0" smtClean="0">
                  <a:solidFill>
                    <a:srgbClr val="000000"/>
                  </a:solidFill>
                </a:rPr>
                <a:t>化技术仅仅是延缓了这个趋势。</a:t>
              </a:r>
              <a:endParaRPr lang="en-US" altLang="zh-CN" sz="1600" b="1" dirty="0" smtClean="0">
                <a:solidFill>
                  <a:srgbClr val="00000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b="1" dirty="0" smtClean="0">
                  <a:solidFill>
                    <a:srgbClr val="000000"/>
                  </a:solidFill>
                </a:rPr>
                <a:t>  - </a:t>
              </a:r>
              <a:r>
                <a:rPr lang="zh-CN" altLang="en-US" sz="1600" b="1" dirty="0" smtClean="0">
                  <a:solidFill>
                    <a:srgbClr val="000000"/>
                  </a:solidFill>
                </a:rPr>
                <a:t>分布式架构采用分布式计算、分布式存储和分布式网络，带来无限容量、无限性能、更高安全等级的资源服务，以及依托于资源服务抽象的</a:t>
              </a:r>
              <a:r>
                <a:rPr lang="en-US" altLang="zh-CN" sz="1600" b="1" dirty="0" smtClean="0">
                  <a:solidFill>
                    <a:srgbClr val="000000"/>
                  </a:solidFill>
                </a:rPr>
                <a:t>PaaS</a:t>
              </a:r>
              <a:r>
                <a:rPr lang="zh-CN" altLang="en-US" sz="1600" b="1" dirty="0" smtClean="0">
                  <a:solidFill>
                    <a:srgbClr val="000000"/>
                  </a:solidFill>
                </a:rPr>
                <a:t>、</a:t>
              </a:r>
              <a:r>
                <a:rPr lang="en-US" altLang="zh-CN" sz="1600" b="1" dirty="0" smtClean="0">
                  <a:solidFill>
                    <a:srgbClr val="000000"/>
                  </a:solidFill>
                </a:rPr>
                <a:t>SaaS</a:t>
              </a:r>
              <a:r>
                <a:rPr lang="zh-CN" altLang="en-US" sz="1600" b="1" dirty="0" smtClean="0">
                  <a:solidFill>
                    <a:srgbClr val="000000"/>
                  </a:solidFill>
                </a:rPr>
                <a:t>服务。</a:t>
              </a:r>
              <a:endParaRPr lang="en-US" altLang="zh-CN" sz="1600" b="1" dirty="0" smtClean="0">
                <a:solidFill>
                  <a:srgbClr val="00000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b="1" dirty="0" smtClean="0">
                  <a:solidFill>
                    <a:srgbClr val="000000"/>
                  </a:solidFill>
                </a:rPr>
                <a:t>  - </a:t>
              </a:r>
              <a:r>
                <a:rPr lang="zh-CN" altLang="en-US" sz="1600" b="1" dirty="0" smtClean="0">
                  <a:solidFill>
                    <a:srgbClr val="000000"/>
                  </a:solidFill>
                </a:rPr>
                <a:t>实现</a:t>
              </a:r>
              <a:r>
                <a:rPr lang="zh-CN" altLang="en-US" sz="1600" b="1" dirty="0">
                  <a:solidFill>
                    <a:srgbClr val="000000"/>
                  </a:solidFill>
                </a:rPr>
                <a:t>基础资源的快速灵活交付，推动信息系统上线从申请设备向申请服务能力转变，平台资源从按需配置向按需供应转变</a:t>
              </a:r>
              <a:r>
                <a:rPr lang="zh-CN" altLang="en-US" sz="1600" b="1" dirty="0" smtClean="0">
                  <a:solidFill>
                    <a:srgbClr val="000000"/>
                  </a:solidFill>
                </a:rPr>
                <a:t>。</a:t>
              </a:r>
              <a:endParaRPr lang="en-US" altLang="zh-CN" sz="1600" b="1" dirty="0" smtClean="0">
                <a:solidFill>
                  <a:srgbClr val="000000"/>
                </a:solidFill>
              </a:endParaRPr>
            </a:p>
            <a:p>
              <a:pPr>
                <a:lnSpc>
                  <a:spcPct val="150000"/>
                </a:lnSpc>
              </a:pPr>
              <a:endParaRPr lang="en-US" altLang="zh-CN" sz="1600" b="1" dirty="0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21501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开源云计算案例分享</a:t>
            </a:r>
            <a:endParaRPr lang="zh-CN" altLang="en-US" sz="3200" dirty="0"/>
          </a:p>
        </p:txBody>
      </p:sp>
      <p:pic>
        <p:nvPicPr>
          <p:cNvPr id="5" name="图片 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06753" y="996948"/>
            <a:ext cx="5786107" cy="46164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6" name="Group 3"/>
          <p:cNvGrpSpPr>
            <a:grpSpLocks/>
          </p:cNvGrpSpPr>
          <p:nvPr/>
        </p:nvGrpSpPr>
        <p:grpSpPr bwMode="auto">
          <a:xfrm>
            <a:off x="6334897" y="972666"/>
            <a:ext cx="5684108" cy="4678834"/>
            <a:chOff x="750" y="1935"/>
            <a:chExt cx="1616" cy="1857"/>
          </a:xfrm>
        </p:grpSpPr>
        <p:sp>
          <p:nvSpPr>
            <p:cNvPr id="7" name="AutoShape 4"/>
            <p:cNvSpPr>
              <a:spLocks noChangeArrowheads="1"/>
            </p:cNvSpPr>
            <p:nvPr/>
          </p:nvSpPr>
          <p:spPr bwMode="auto">
            <a:xfrm>
              <a:off x="750" y="1935"/>
              <a:ext cx="1616" cy="1857"/>
            </a:xfrm>
            <a:prstGeom prst="roundRect">
              <a:avLst>
                <a:gd name="adj" fmla="val 3312"/>
              </a:avLst>
            </a:prstGeom>
            <a:noFill/>
            <a:ln w="28575">
              <a:solidFill>
                <a:schemeClr val="tx1"/>
              </a:solidFill>
              <a:prstDash val="dash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endParaRPr lang="zh-CN" altLang="en-US">
                <a:latin typeface="Verdana" panose="020B0604030504040204" pitchFamily="34" charset="0"/>
              </a:endParaRPr>
            </a:p>
          </p:txBody>
        </p:sp>
        <p:sp>
          <p:nvSpPr>
            <p:cNvPr id="8" name="Text Box 5"/>
            <p:cNvSpPr txBox="1">
              <a:spLocks noChangeArrowheads="1"/>
            </p:cNvSpPr>
            <p:nvPr/>
          </p:nvSpPr>
          <p:spPr bwMode="auto">
            <a:xfrm>
              <a:off x="823" y="1984"/>
              <a:ext cx="1501" cy="17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2400" b="1" dirty="0">
                  <a:solidFill>
                    <a:srgbClr val="000000"/>
                  </a:solidFill>
                </a:rPr>
                <a:t>应用</a:t>
              </a:r>
              <a:r>
                <a:rPr lang="zh-CN" altLang="en-US" sz="2400" b="1" dirty="0" smtClean="0">
                  <a:solidFill>
                    <a:srgbClr val="000000"/>
                  </a:solidFill>
                </a:rPr>
                <a:t>架构演进</a:t>
              </a:r>
              <a:endParaRPr lang="en-US" altLang="zh-CN" sz="2400" b="1" dirty="0" smtClean="0">
                <a:solidFill>
                  <a:srgbClr val="00000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b="1" dirty="0" smtClean="0">
                  <a:solidFill>
                    <a:srgbClr val="000000"/>
                  </a:solidFill>
                </a:rPr>
                <a:t>  - </a:t>
              </a:r>
              <a:r>
                <a:rPr lang="zh-CN" altLang="en-US" sz="1600" b="1" dirty="0" smtClean="0">
                  <a:solidFill>
                    <a:srgbClr val="000000"/>
                  </a:solidFill>
                </a:rPr>
                <a:t>集中式服务总线是</a:t>
              </a:r>
              <a:r>
                <a:rPr lang="en-US" altLang="zh-CN" sz="1600" b="1" dirty="0" smtClean="0">
                  <a:solidFill>
                    <a:srgbClr val="000000"/>
                  </a:solidFill>
                </a:rPr>
                <a:t>SOA</a:t>
              </a:r>
              <a:r>
                <a:rPr lang="zh-CN" altLang="en-US" sz="1600" b="1" dirty="0" smtClean="0">
                  <a:solidFill>
                    <a:srgbClr val="000000"/>
                  </a:solidFill>
                </a:rPr>
                <a:t>时代典型的应用系统架构。</a:t>
              </a:r>
              <a:r>
                <a:rPr lang="en-US" altLang="zh-CN" sz="1600" b="1" dirty="0" smtClean="0">
                  <a:solidFill>
                    <a:srgbClr val="000000"/>
                  </a:solidFill>
                </a:rPr>
                <a:t>SOA</a:t>
              </a:r>
              <a:r>
                <a:rPr lang="zh-CN" altLang="en-US" sz="1600" b="1" dirty="0" smtClean="0">
                  <a:solidFill>
                    <a:srgbClr val="000000"/>
                  </a:solidFill>
                </a:rPr>
                <a:t>中的服务通常是</a:t>
              </a:r>
              <a:r>
                <a:rPr lang="zh-CN" altLang="en-US" sz="1600" b="1" dirty="0" smtClean="0"/>
                <a:t>比较</a:t>
              </a:r>
              <a:r>
                <a:rPr lang="zh-CN" altLang="en-US" sz="1600" b="1" dirty="0"/>
                <a:t>重的</a:t>
              </a:r>
              <a:r>
                <a:rPr lang="en-US" altLang="zh-CN" sz="1600" b="1" dirty="0"/>
                <a:t>ESB</a:t>
              </a:r>
              <a:r>
                <a:rPr lang="zh-CN" altLang="en-US" sz="1600" b="1" dirty="0"/>
                <a:t>企业</a:t>
              </a:r>
              <a:r>
                <a:rPr lang="zh-CN" altLang="en-US" sz="1600" b="1" dirty="0" smtClean="0"/>
                <a:t>服务总线，应用系统内部完成大部分的业务请求。</a:t>
              </a:r>
              <a:endParaRPr lang="en-US" altLang="zh-CN" sz="1600" b="1" dirty="0" smtClean="0">
                <a:solidFill>
                  <a:srgbClr val="00000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b="1" dirty="0" smtClean="0">
                  <a:solidFill>
                    <a:srgbClr val="000000"/>
                  </a:solidFill>
                </a:rPr>
                <a:t>  - </a:t>
              </a:r>
              <a:r>
                <a:rPr lang="zh-CN" altLang="en-US" sz="1600" b="1" dirty="0" smtClean="0">
                  <a:solidFill>
                    <a:srgbClr val="000000"/>
                  </a:solidFill>
                </a:rPr>
                <a:t>分布式架构采用分布式计算、分布式存储和分布式网络，带来无限容量、无限性能、更高安全等级的资源服务，以及依托于资源服务抽象的</a:t>
              </a:r>
              <a:r>
                <a:rPr lang="en-US" altLang="zh-CN" sz="1600" b="1" dirty="0" smtClean="0">
                  <a:solidFill>
                    <a:srgbClr val="000000"/>
                  </a:solidFill>
                </a:rPr>
                <a:t>PaaS</a:t>
              </a:r>
              <a:r>
                <a:rPr lang="zh-CN" altLang="en-US" sz="1600" b="1" dirty="0" smtClean="0">
                  <a:solidFill>
                    <a:srgbClr val="000000"/>
                  </a:solidFill>
                </a:rPr>
                <a:t>、</a:t>
              </a:r>
              <a:r>
                <a:rPr lang="en-US" altLang="zh-CN" sz="1600" b="1" dirty="0" smtClean="0">
                  <a:solidFill>
                    <a:srgbClr val="000000"/>
                  </a:solidFill>
                </a:rPr>
                <a:t>SaaS</a:t>
              </a:r>
              <a:r>
                <a:rPr lang="zh-CN" altLang="en-US" sz="1600" b="1" dirty="0" smtClean="0">
                  <a:solidFill>
                    <a:srgbClr val="000000"/>
                  </a:solidFill>
                </a:rPr>
                <a:t>服务。</a:t>
              </a:r>
              <a:endParaRPr lang="en-US" altLang="zh-CN" sz="1600" b="1" dirty="0" smtClean="0">
                <a:solidFill>
                  <a:srgbClr val="000000"/>
                </a:solidFill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600" b="1" dirty="0" smtClean="0">
                  <a:solidFill>
                    <a:srgbClr val="000000"/>
                  </a:solidFill>
                </a:rPr>
                <a:t>  - </a:t>
              </a:r>
              <a:r>
                <a:rPr lang="zh-CN" altLang="en-US" sz="1600" b="1" dirty="0" smtClean="0"/>
                <a:t>微服务的基本思想在于考虑围绕着业务领域组件来创建应用，这些就应用可独立地进行开发、管理和加速。在分散的组件中使用微服务云架构和平台使部署、管理和服务功能交付变得更加简单。</a:t>
              </a:r>
              <a:endParaRPr lang="en-US" altLang="zh-CN" sz="1600" b="1" dirty="0" smtClean="0">
                <a:solidFill>
                  <a:srgbClr val="000000"/>
                </a:solidFill>
              </a:endParaRPr>
            </a:p>
            <a:p>
              <a:pPr>
                <a:lnSpc>
                  <a:spcPct val="150000"/>
                </a:lnSpc>
              </a:pPr>
              <a:endParaRPr lang="en-US" altLang="zh-CN" sz="1600" b="1" dirty="0">
                <a:solidFill>
                  <a:srgbClr val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4839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开源云计算案例分享</a:t>
            </a:r>
            <a:endParaRPr lang="zh-CN" altLang="en-US" sz="3200" dirty="0"/>
          </a:p>
        </p:txBody>
      </p:sp>
      <p:grpSp>
        <p:nvGrpSpPr>
          <p:cNvPr id="3" name="Group 348"/>
          <p:cNvGrpSpPr/>
          <p:nvPr/>
        </p:nvGrpSpPr>
        <p:grpSpPr>
          <a:xfrm>
            <a:off x="432631" y="1546305"/>
            <a:ext cx="2520119" cy="1673145"/>
            <a:chOff x="0" y="0"/>
            <a:chExt cx="5994400" cy="3844405"/>
          </a:xfrm>
        </p:grpSpPr>
        <p:sp>
          <p:nvSpPr>
            <p:cNvPr id="5" name="Shape 344"/>
            <p:cNvSpPr/>
            <p:nvPr/>
          </p:nvSpPr>
          <p:spPr>
            <a:xfrm>
              <a:off x="0" y="0"/>
              <a:ext cx="5994400" cy="3844405"/>
            </a:xfrm>
            <a:prstGeom prst="roundRect">
              <a:avLst>
                <a:gd name="adj" fmla="val 4955"/>
              </a:avLst>
            </a:prstGeom>
            <a:gradFill flip="none" rotWithShape="1">
              <a:gsLst>
                <a:gs pos="0">
                  <a:schemeClr val="accent1">
                    <a:hueOff val="909213"/>
                    <a:satOff val="3076"/>
                    <a:lumOff val="42594"/>
                  </a:schemeClr>
                </a:gs>
                <a:gs pos="35000">
                  <a:srgbClr val="BACCFF"/>
                </a:gs>
                <a:gs pos="100000">
                  <a:schemeClr val="accent1">
                    <a:hueOff val="974357"/>
                    <a:satOff val="3076"/>
                    <a:lumOff val="56590"/>
                  </a:schemeClr>
                </a:gs>
              </a:gsLst>
              <a:lin ang="16200000" scaled="0"/>
            </a:gra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1000"/>
            </a:p>
          </p:txBody>
        </p:sp>
        <p:sp>
          <p:nvSpPr>
            <p:cNvPr id="8" name="Shape 347"/>
            <p:cNvSpPr/>
            <p:nvPr/>
          </p:nvSpPr>
          <p:spPr>
            <a:xfrm>
              <a:off x="1724682" y="699856"/>
              <a:ext cx="2005212" cy="8776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6000" b="1">
                  <a:solidFill>
                    <a:srgbClr val="41469B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rPr sz="3200"/>
                <a:t>开放性</a:t>
              </a:r>
            </a:p>
          </p:txBody>
        </p:sp>
      </p:grpSp>
      <p:grpSp>
        <p:nvGrpSpPr>
          <p:cNvPr id="9" name="Group 353"/>
          <p:cNvGrpSpPr/>
          <p:nvPr/>
        </p:nvGrpSpPr>
        <p:grpSpPr>
          <a:xfrm>
            <a:off x="4322434" y="1546305"/>
            <a:ext cx="2520119" cy="1673145"/>
            <a:chOff x="0" y="0"/>
            <a:chExt cx="5994400" cy="3844405"/>
          </a:xfrm>
        </p:grpSpPr>
        <p:sp>
          <p:nvSpPr>
            <p:cNvPr id="10" name="Shape 349"/>
            <p:cNvSpPr/>
            <p:nvPr/>
          </p:nvSpPr>
          <p:spPr>
            <a:xfrm>
              <a:off x="0" y="0"/>
              <a:ext cx="5994400" cy="3844405"/>
            </a:xfrm>
            <a:prstGeom prst="roundRect">
              <a:avLst>
                <a:gd name="adj" fmla="val 4955"/>
              </a:avLst>
            </a:prstGeom>
            <a:gradFill flip="none" rotWithShape="1">
              <a:gsLst>
                <a:gs pos="0">
                  <a:schemeClr val="accent2">
                    <a:hueOff val="-835521"/>
                    <a:satOff val="-49288"/>
                    <a:lumOff val="50214"/>
                  </a:schemeClr>
                </a:gs>
                <a:gs pos="35000">
                  <a:srgbClr val="C1E9C5"/>
                </a:gs>
                <a:gs pos="100000">
                  <a:schemeClr val="accent2">
                    <a:hueOff val="-849241"/>
                    <a:satOff val="-47847"/>
                    <a:lumOff val="67135"/>
                  </a:schemeClr>
                </a:gs>
              </a:gsLst>
              <a:lin ang="16200000" scaled="0"/>
            </a:gra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1000"/>
            </a:p>
          </p:txBody>
        </p:sp>
        <p:sp>
          <p:nvSpPr>
            <p:cNvPr id="11" name="Shape 350"/>
            <p:cNvSpPr/>
            <p:nvPr/>
          </p:nvSpPr>
          <p:spPr>
            <a:xfrm>
              <a:off x="758094" y="2135252"/>
              <a:ext cx="4478212" cy="1650090"/>
            </a:xfrm>
            <a:prstGeom prst="roundRect">
              <a:avLst>
                <a:gd name="adj" fmla="val 16648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1000"/>
            </a:p>
          </p:txBody>
        </p:sp>
        <p:sp>
          <p:nvSpPr>
            <p:cNvPr id="12" name="Shape 351"/>
            <p:cNvSpPr/>
            <p:nvPr/>
          </p:nvSpPr>
          <p:spPr>
            <a:xfrm>
              <a:off x="1331864" y="2062621"/>
              <a:ext cx="3904442" cy="16500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200">
                  <a:solidFill>
                    <a:schemeClr val="accent2">
                      <a:satOff val="-63629"/>
                      <a:lumOff val="36666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rPr lang="zh-CN" altLang="en-US" sz="2000" dirty="0">
                  <a:solidFill>
                    <a:schemeClr val="tx1"/>
                  </a:solidFill>
                </a:rPr>
                <a:t>实践共享经济</a:t>
              </a:r>
              <a:endParaRPr lang="en-US" altLang="zh-CN" sz="2000" dirty="0">
                <a:solidFill>
                  <a:schemeClr val="tx1"/>
                </a:solidFill>
              </a:endParaRPr>
            </a:p>
            <a:p>
              <a:r>
                <a:rPr lang="zh-CN" altLang="en-US" sz="2000" dirty="0">
                  <a:solidFill>
                    <a:schemeClr val="tx1"/>
                  </a:solidFill>
                </a:rPr>
                <a:t>提高资源效率</a:t>
              </a:r>
              <a:endParaRPr lang="en-US" altLang="zh-CN" sz="2000" dirty="0">
                <a:solidFill>
                  <a:schemeClr val="tx1"/>
                </a:solidFill>
              </a:endParaRPr>
            </a:p>
          </p:txBody>
        </p:sp>
        <p:sp>
          <p:nvSpPr>
            <p:cNvPr id="13" name="Shape 352"/>
            <p:cNvSpPr/>
            <p:nvPr/>
          </p:nvSpPr>
          <p:spPr>
            <a:xfrm>
              <a:off x="1724681" y="699856"/>
              <a:ext cx="2005212" cy="8776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6000" b="1">
                  <a:solidFill>
                    <a:schemeClr val="accent2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rPr sz="3200"/>
                <a:t>经济性</a:t>
              </a:r>
            </a:p>
          </p:txBody>
        </p:sp>
      </p:grpSp>
      <p:grpSp>
        <p:nvGrpSpPr>
          <p:cNvPr id="14" name="Group 358"/>
          <p:cNvGrpSpPr/>
          <p:nvPr/>
        </p:nvGrpSpPr>
        <p:grpSpPr>
          <a:xfrm>
            <a:off x="7856636" y="1546305"/>
            <a:ext cx="2520119" cy="1673145"/>
            <a:chOff x="0" y="0"/>
            <a:chExt cx="5994400" cy="3844405"/>
          </a:xfrm>
        </p:grpSpPr>
        <p:sp>
          <p:nvSpPr>
            <p:cNvPr id="15" name="Shape 354"/>
            <p:cNvSpPr/>
            <p:nvPr/>
          </p:nvSpPr>
          <p:spPr>
            <a:xfrm>
              <a:off x="0" y="0"/>
              <a:ext cx="5994400" cy="3844405"/>
            </a:xfrm>
            <a:prstGeom prst="roundRect">
              <a:avLst>
                <a:gd name="adj" fmla="val 4955"/>
              </a:avLst>
            </a:prstGeom>
            <a:gradFill flip="none" rotWithShape="1">
              <a:gsLst>
                <a:gs pos="0">
                  <a:schemeClr val="accent3">
                    <a:hueOff val="-337077"/>
                    <a:satOff val="27450"/>
                    <a:lumOff val="33416"/>
                  </a:schemeClr>
                </a:gs>
                <a:gs pos="35000">
                  <a:srgbClr val="FFEFC3"/>
                </a:gs>
                <a:gs pos="100000">
                  <a:schemeClr val="accent3">
                    <a:hueOff val="-414096"/>
                    <a:satOff val="27450"/>
                    <a:lumOff val="45530"/>
                  </a:schemeClr>
                </a:gs>
              </a:gsLst>
              <a:lin ang="16200000" scaled="0"/>
            </a:gra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1000"/>
            </a:p>
          </p:txBody>
        </p:sp>
        <p:sp>
          <p:nvSpPr>
            <p:cNvPr id="16" name="Shape 355"/>
            <p:cNvSpPr/>
            <p:nvPr/>
          </p:nvSpPr>
          <p:spPr>
            <a:xfrm>
              <a:off x="758094" y="2062621"/>
              <a:ext cx="4478212" cy="1606447"/>
            </a:xfrm>
            <a:prstGeom prst="roundRect">
              <a:avLst>
                <a:gd name="adj" fmla="val 16648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1000"/>
            </a:p>
          </p:txBody>
        </p:sp>
        <p:sp>
          <p:nvSpPr>
            <p:cNvPr id="17" name="Shape 356"/>
            <p:cNvSpPr/>
            <p:nvPr/>
          </p:nvSpPr>
          <p:spPr>
            <a:xfrm>
              <a:off x="1158599" y="2062431"/>
              <a:ext cx="3904442" cy="16500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200">
                  <a:solidFill>
                    <a:schemeClr val="accent3">
                      <a:lumOff val="125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rPr lang="zh-CN" altLang="en-US" sz="2000" dirty="0">
                  <a:solidFill>
                    <a:schemeClr val="tx1"/>
                  </a:solidFill>
                </a:rPr>
                <a:t>国际领先技术</a:t>
              </a:r>
            </a:p>
            <a:p>
              <a:r>
                <a:rPr lang="zh-CN" altLang="en-US" sz="2000" dirty="0">
                  <a:solidFill>
                    <a:schemeClr val="tx1"/>
                  </a:solidFill>
                </a:rPr>
                <a:t>自主业务创新</a:t>
              </a:r>
            </a:p>
          </p:txBody>
        </p:sp>
        <p:sp>
          <p:nvSpPr>
            <p:cNvPr id="18" name="Shape 357"/>
            <p:cNvSpPr/>
            <p:nvPr/>
          </p:nvSpPr>
          <p:spPr>
            <a:xfrm>
              <a:off x="1724682" y="699856"/>
              <a:ext cx="2005212" cy="8776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6000" b="1">
                  <a:solidFill>
                    <a:schemeClr val="accent3">
                      <a:lumOff val="-9992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rPr sz="3200"/>
                <a:t>先进性</a:t>
              </a:r>
            </a:p>
          </p:txBody>
        </p:sp>
      </p:grpSp>
      <p:grpSp>
        <p:nvGrpSpPr>
          <p:cNvPr id="19" name="Group 363"/>
          <p:cNvGrpSpPr/>
          <p:nvPr/>
        </p:nvGrpSpPr>
        <p:grpSpPr>
          <a:xfrm>
            <a:off x="432630" y="3801000"/>
            <a:ext cx="2520119" cy="1673145"/>
            <a:chOff x="0" y="0"/>
            <a:chExt cx="5994400" cy="3844405"/>
          </a:xfrm>
        </p:grpSpPr>
        <p:sp>
          <p:nvSpPr>
            <p:cNvPr id="20" name="Shape 359"/>
            <p:cNvSpPr/>
            <p:nvPr/>
          </p:nvSpPr>
          <p:spPr>
            <a:xfrm>
              <a:off x="0" y="0"/>
              <a:ext cx="5994400" cy="3844405"/>
            </a:xfrm>
            <a:prstGeom prst="roundRect">
              <a:avLst>
                <a:gd name="adj" fmla="val 4955"/>
              </a:avLst>
            </a:prstGeom>
            <a:gradFill flip="none" rotWithShape="1">
              <a:gsLst>
                <a:gs pos="0">
                  <a:schemeClr val="accent4">
                    <a:hueOff val="-782216"/>
                    <a:satOff val="13445"/>
                    <a:lumOff val="36756"/>
                  </a:schemeClr>
                </a:gs>
                <a:gs pos="35000">
                  <a:srgbClr val="FFD0C3"/>
                </a:gs>
                <a:gs pos="100000">
                  <a:schemeClr val="accent4">
                    <a:hueOff val="-854692"/>
                    <a:satOff val="13445"/>
                    <a:lumOff val="48875"/>
                  </a:schemeClr>
                </a:gs>
              </a:gsLst>
              <a:lin ang="16200000" scaled="0"/>
            </a:gra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1000"/>
            </a:p>
          </p:txBody>
        </p:sp>
        <p:sp>
          <p:nvSpPr>
            <p:cNvPr id="21" name="Shape 360"/>
            <p:cNvSpPr/>
            <p:nvPr/>
          </p:nvSpPr>
          <p:spPr>
            <a:xfrm>
              <a:off x="758094" y="2084659"/>
              <a:ext cx="4478214" cy="1581444"/>
            </a:xfrm>
            <a:prstGeom prst="roundRect">
              <a:avLst>
                <a:gd name="adj" fmla="val 16648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1000"/>
            </a:p>
          </p:txBody>
        </p:sp>
        <p:sp>
          <p:nvSpPr>
            <p:cNvPr id="22" name="Shape 361"/>
            <p:cNvSpPr/>
            <p:nvPr/>
          </p:nvSpPr>
          <p:spPr>
            <a:xfrm>
              <a:off x="1197054" y="2088645"/>
              <a:ext cx="3904442" cy="16500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200">
                  <a:solidFill>
                    <a:srgbClr val="EFB1A1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rPr lang="zh-CN" altLang="en-US" sz="2000" dirty="0">
                  <a:solidFill>
                    <a:schemeClr val="tx1"/>
                  </a:solidFill>
                </a:rPr>
                <a:t>资源弹性供应</a:t>
              </a:r>
            </a:p>
            <a:p>
              <a:r>
                <a:rPr lang="zh-CN" altLang="en-US" sz="2000" dirty="0">
                  <a:solidFill>
                    <a:schemeClr val="tx1"/>
                  </a:solidFill>
                </a:rPr>
                <a:t>应用一键部署</a:t>
              </a:r>
            </a:p>
          </p:txBody>
        </p:sp>
        <p:sp>
          <p:nvSpPr>
            <p:cNvPr id="23" name="Shape 362"/>
            <p:cNvSpPr/>
            <p:nvPr/>
          </p:nvSpPr>
          <p:spPr>
            <a:xfrm>
              <a:off x="1724682" y="699856"/>
              <a:ext cx="2005212" cy="8776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6000" b="1">
                  <a:solidFill>
                    <a:srgbClr val="D7744F"/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rPr sz="3200" dirty="0" err="1"/>
                <a:t>灵活性</a:t>
              </a:r>
              <a:endParaRPr sz="3200" dirty="0"/>
            </a:p>
          </p:txBody>
        </p:sp>
      </p:grpSp>
      <p:grpSp>
        <p:nvGrpSpPr>
          <p:cNvPr id="24" name="Group 368"/>
          <p:cNvGrpSpPr/>
          <p:nvPr/>
        </p:nvGrpSpPr>
        <p:grpSpPr>
          <a:xfrm>
            <a:off x="4208959" y="3829888"/>
            <a:ext cx="2520119" cy="1673145"/>
            <a:chOff x="0" y="-1"/>
            <a:chExt cx="5994400" cy="3844405"/>
          </a:xfrm>
        </p:grpSpPr>
        <p:sp>
          <p:nvSpPr>
            <p:cNvPr id="25" name="Shape 364"/>
            <p:cNvSpPr/>
            <p:nvPr/>
          </p:nvSpPr>
          <p:spPr>
            <a:xfrm>
              <a:off x="0" y="-1"/>
              <a:ext cx="5994400" cy="3844405"/>
            </a:xfrm>
            <a:prstGeom prst="roundRect">
              <a:avLst>
                <a:gd name="adj" fmla="val 4955"/>
              </a:avLst>
            </a:prstGeom>
            <a:gradFill flip="none" rotWithShape="1">
              <a:gsLst>
                <a:gs pos="0">
                  <a:schemeClr val="accent5">
                    <a:hueOff val="-477027"/>
                    <a:satOff val="5825"/>
                    <a:lumOff val="41095"/>
                  </a:schemeClr>
                </a:gs>
                <a:gs pos="35000">
                  <a:srgbClr val="FFBEBC"/>
                </a:gs>
                <a:gs pos="100000">
                  <a:schemeClr val="accent5">
                    <a:hueOff val="-486586"/>
                    <a:satOff val="5825"/>
                    <a:lumOff val="54612"/>
                  </a:schemeClr>
                </a:gs>
              </a:gsLst>
              <a:lin ang="16200000" scaled="0"/>
            </a:gra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1000"/>
            </a:p>
          </p:txBody>
        </p:sp>
        <p:sp>
          <p:nvSpPr>
            <p:cNvPr id="26" name="Shape 365"/>
            <p:cNvSpPr/>
            <p:nvPr/>
          </p:nvSpPr>
          <p:spPr>
            <a:xfrm>
              <a:off x="758094" y="2084658"/>
              <a:ext cx="4478212" cy="1584415"/>
            </a:xfrm>
            <a:prstGeom prst="roundRect">
              <a:avLst>
                <a:gd name="adj" fmla="val 16648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1000"/>
            </a:p>
          </p:txBody>
        </p:sp>
        <p:sp>
          <p:nvSpPr>
            <p:cNvPr id="27" name="Shape 366"/>
            <p:cNvSpPr/>
            <p:nvPr/>
          </p:nvSpPr>
          <p:spPr>
            <a:xfrm>
              <a:off x="1606549" y="2091613"/>
              <a:ext cx="2684304" cy="16500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200">
                  <a:solidFill>
                    <a:schemeClr val="accent5">
                      <a:satOff val="-30351"/>
                      <a:lumOff val="29803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rPr lang="zh-CN" altLang="en-US" sz="2000" dirty="0" smtClean="0">
                  <a:solidFill>
                    <a:schemeClr val="tx1"/>
                  </a:solidFill>
                </a:rPr>
                <a:t>弹性伸缩</a:t>
              </a:r>
              <a:endParaRPr lang="en-US" altLang="zh-CN" sz="2000" dirty="0" smtClean="0">
                <a:solidFill>
                  <a:schemeClr val="tx1"/>
                </a:solidFill>
              </a:endParaRPr>
            </a:p>
            <a:p>
              <a:r>
                <a:rPr lang="zh-CN" altLang="en-US" sz="2000" dirty="0" smtClean="0">
                  <a:solidFill>
                    <a:schemeClr val="tx1"/>
                  </a:solidFill>
                </a:rPr>
                <a:t>故障自愈</a:t>
              </a:r>
              <a:endParaRPr sz="2000" dirty="0">
                <a:solidFill>
                  <a:schemeClr val="tx1"/>
                </a:solidFill>
              </a:endParaRPr>
            </a:p>
          </p:txBody>
        </p:sp>
        <p:sp>
          <p:nvSpPr>
            <p:cNvPr id="28" name="Shape 367"/>
            <p:cNvSpPr/>
            <p:nvPr/>
          </p:nvSpPr>
          <p:spPr>
            <a:xfrm>
              <a:off x="1724681" y="699856"/>
              <a:ext cx="2005212" cy="8776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6000" b="1">
                  <a:solidFill>
                    <a:schemeClr val="accent5">
                      <a:lumOff val="-8071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rPr sz="3200" dirty="0" err="1"/>
                <a:t>敏捷性</a:t>
              </a:r>
              <a:endParaRPr sz="3200" dirty="0"/>
            </a:p>
          </p:txBody>
        </p:sp>
      </p:grpSp>
      <p:grpSp>
        <p:nvGrpSpPr>
          <p:cNvPr id="29" name="Group 373"/>
          <p:cNvGrpSpPr/>
          <p:nvPr/>
        </p:nvGrpSpPr>
        <p:grpSpPr>
          <a:xfrm>
            <a:off x="7856635" y="3801000"/>
            <a:ext cx="2520119" cy="1673145"/>
            <a:chOff x="0" y="0"/>
            <a:chExt cx="5994400" cy="3844405"/>
          </a:xfrm>
        </p:grpSpPr>
        <p:sp>
          <p:nvSpPr>
            <p:cNvPr id="30" name="Shape 369"/>
            <p:cNvSpPr/>
            <p:nvPr/>
          </p:nvSpPr>
          <p:spPr>
            <a:xfrm>
              <a:off x="0" y="0"/>
              <a:ext cx="5994400" cy="3844405"/>
            </a:xfrm>
            <a:prstGeom prst="roundRect">
              <a:avLst>
                <a:gd name="adj" fmla="val 4955"/>
              </a:avLst>
            </a:prstGeom>
            <a:gradFill flip="none" rotWithShape="1">
              <a:gsLst>
                <a:gs pos="0">
                  <a:schemeClr val="accent6">
                    <a:hueOff val="-373026"/>
                    <a:satOff val="19582"/>
                    <a:lumOff val="36098"/>
                  </a:schemeClr>
                </a:gs>
                <a:gs pos="35000">
                  <a:srgbClr val="D9C2EF"/>
                </a:gs>
                <a:gs pos="100000">
                  <a:schemeClr val="accent6">
                    <a:hueOff val="-420609"/>
                    <a:satOff val="22311"/>
                    <a:lumOff val="51531"/>
                  </a:schemeClr>
                </a:gs>
              </a:gsLst>
              <a:lin ang="16200000" scaled="0"/>
            </a:grad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1000"/>
            </a:p>
          </p:txBody>
        </p:sp>
        <p:sp>
          <p:nvSpPr>
            <p:cNvPr id="31" name="Shape 370"/>
            <p:cNvSpPr/>
            <p:nvPr/>
          </p:nvSpPr>
          <p:spPr>
            <a:xfrm>
              <a:off x="758094" y="2084659"/>
              <a:ext cx="4478212" cy="1581444"/>
            </a:xfrm>
            <a:prstGeom prst="roundRect">
              <a:avLst>
                <a:gd name="adj" fmla="val 16648"/>
              </a:avLst>
            </a:pr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endParaRPr sz="1000"/>
            </a:p>
          </p:txBody>
        </p:sp>
        <p:sp>
          <p:nvSpPr>
            <p:cNvPr id="32" name="Shape 371"/>
            <p:cNvSpPr/>
            <p:nvPr/>
          </p:nvSpPr>
          <p:spPr>
            <a:xfrm>
              <a:off x="1873250" y="2091612"/>
              <a:ext cx="2684304" cy="16500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4200">
                  <a:solidFill>
                    <a:schemeClr val="accent6">
                      <a:satOff val="-10687"/>
                      <a:lumOff val="14313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rPr lang="zh-CN" altLang="en-US" sz="2000" dirty="0">
                  <a:solidFill>
                    <a:schemeClr val="tx1"/>
                  </a:solidFill>
                </a:rPr>
                <a:t>源码开放</a:t>
              </a:r>
            </a:p>
            <a:p>
              <a:r>
                <a:rPr lang="zh-CN" altLang="en-US" sz="2000" dirty="0">
                  <a:solidFill>
                    <a:schemeClr val="tx1"/>
                  </a:solidFill>
                </a:rPr>
                <a:t>安全增强</a:t>
              </a:r>
            </a:p>
          </p:txBody>
        </p:sp>
        <p:sp>
          <p:nvSpPr>
            <p:cNvPr id="33" name="Shape 372"/>
            <p:cNvSpPr/>
            <p:nvPr/>
          </p:nvSpPr>
          <p:spPr>
            <a:xfrm>
              <a:off x="1724682" y="699856"/>
              <a:ext cx="2005212" cy="8776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sz="6000" b="1">
                  <a:solidFill>
                    <a:schemeClr val="accent6">
                      <a:lumOff val="-8542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  <a:sym typeface="微软雅黑" panose="020B0503020204020204" charset="-122"/>
                </a:defRPr>
              </a:lvl1pPr>
            </a:lstStyle>
            <a:p>
              <a:r>
                <a:rPr sz="3200" dirty="0" err="1"/>
                <a:t>安全性</a:t>
              </a:r>
              <a:endParaRPr sz="3200" dirty="0"/>
            </a:p>
          </p:txBody>
        </p:sp>
      </p:grpSp>
      <p:sp>
        <p:nvSpPr>
          <p:cNvPr id="35" name="Shape 345"/>
          <p:cNvSpPr/>
          <p:nvPr/>
        </p:nvSpPr>
        <p:spPr>
          <a:xfrm>
            <a:off x="697232" y="2483757"/>
            <a:ext cx="1882696" cy="678378"/>
          </a:xfrm>
          <a:prstGeom prst="roundRect">
            <a:avLst>
              <a:gd name="adj" fmla="val 16648"/>
            </a:avLst>
          </a:pr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50800" tIns="50800" rIns="50800" bIns="50800" numCol="1" anchor="ctr">
            <a:noAutofit/>
          </a:bodyPr>
          <a:lstStyle/>
          <a:p>
            <a:endParaRPr sz="1000"/>
          </a:p>
        </p:txBody>
      </p:sp>
      <p:sp>
        <p:nvSpPr>
          <p:cNvPr id="36" name="Shape 346"/>
          <p:cNvSpPr/>
          <p:nvPr/>
        </p:nvSpPr>
        <p:spPr>
          <a:xfrm>
            <a:off x="817842" y="2475601"/>
            <a:ext cx="1641475" cy="71814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none" lIns="50800" tIns="50800" rIns="50800" bIns="50800" numCol="1" anchor="ctr">
            <a:spAutoFit/>
          </a:bodyPr>
          <a:lstStyle>
            <a:lvl1pPr>
              <a:defRPr sz="4200">
                <a:solidFill>
                  <a:srgbClr val="95AFF2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微软雅黑" panose="020B0503020204020204" charset="-122"/>
              </a:defRPr>
            </a:lvl1pPr>
          </a:lstStyle>
          <a:p>
            <a:pPr algn="r"/>
            <a:r>
              <a:rPr sz="2000" dirty="0" err="1" smtClean="0">
                <a:solidFill>
                  <a:schemeClr val="tx1"/>
                </a:solidFill>
              </a:rPr>
              <a:t>众多厂商</a:t>
            </a:r>
            <a:r>
              <a:rPr lang="zh-CN" altLang="en-US" sz="2000" dirty="0">
                <a:solidFill>
                  <a:schemeClr val="tx1"/>
                </a:solidFill>
              </a:rPr>
              <a:t>支持</a:t>
            </a:r>
            <a:endParaRPr lang="en-US" sz="2000" dirty="0" smtClean="0">
              <a:solidFill>
                <a:schemeClr val="tx1"/>
              </a:solidFill>
            </a:endParaRPr>
          </a:p>
          <a:p>
            <a:pPr algn="r"/>
            <a:r>
              <a:rPr lang="zh-CN" altLang="en-US" sz="2000" dirty="0" smtClean="0">
                <a:solidFill>
                  <a:schemeClr val="tx1"/>
                </a:solidFill>
              </a:rPr>
              <a:t>社区开放活跃</a:t>
            </a:r>
            <a:endParaRPr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6024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558"/>
          <p:cNvSpPr/>
          <p:nvPr/>
        </p:nvSpPr>
        <p:spPr>
          <a:xfrm>
            <a:off x="426719" y="1841343"/>
            <a:ext cx="4241126" cy="16619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>
              <a:defRPr sz="11000">
                <a:solidFill>
                  <a:srgbClr val="06B76E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US" altLang="zh-CN" sz="5400" dirty="0" smtClean="0">
                <a:solidFill>
                  <a:schemeClr val="tx1"/>
                </a:solidFill>
              </a:rPr>
              <a:t>Q&amp;A</a:t>
            </a:r>
            <a:endParaRPr lang="zh-CN" altLang="en-US" sz="5400" dirty="0" smtClean="0">
              <a:solidFill>
                <a:schemeClr val="tx1"/>
              </a:solidFill>
            </a:endParaRPr>
          </a:p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sz="5400" dirty="0" smtClean="0">
                <a:solidFill>
                  <a:schemeClr val="tx1"/>
                </a:solidFill>
              </a:rPr>
              <a:t>THANKS</a:t>
            </a:r>
            <a:endParaRPr sz="5400" dirty="0">
              <a:solidFill>
                <a:schemeClr val="tx1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5441" y="1841343"/>
            <a:ext cx="2214959" cy="2214959"/>
          </a:xfrm>
          <a:prstGeom prst="rect">
            <a:avLst/>
          </a:prstGeom>
        </p:spPr>
      </p:pic>
      <p:sp>
        <p:nvSpPr>
          <p:cNvPr id="6" name="Shape 558"/>
          <p:cNvSpPr/>
          <p:nvPr/>
        </p:nvSpPr>
        <p:spPr>
          <a:xfrm>
            <a:off x="3855045" y="4051300"/>
            <a:ext cx="2381251" cy="3693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>
              <a:defRPr sz="11000">
                <a:solidFill>
                  <a:srgbClr val="06B76E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 algn="l">
              <a:defRPr sz="1800">
                <a:solidFill>
                  <a:srgbClr val="000000"/>
                </a:solidFill>
              </a:defRPr>
            </a:pPr>
            <a:r>
              <a:rPr lang="en-US" altLang="zh-CN" sz="2400" dirty="0" err="1">
                <a:solidFill>
                  <a:srgbClr val="000000"/>
                </a:solidFill>
              </a:rPr>
              <a:t>EasyStack</a:t>
            </a:r>
            <a:endParaRPr sz="2400" dirty="0">
              <a:solidFill>
                <a:srgbClr val="000000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1713" y="1841343"/>
            <a:ext cx="5949216" cy="220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541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开源云计算成为中国企业的</a:t>
            </a:r>
            <a:r>
              <a:rPr lang="en-US" altLang="zh-CN" dirty="0"/>
              <a:t>IT</a:t>
            </a:r>
            <a:r>
              <a:rPr lang="zh-CN" altLang="en-US" dirty="0"/>
              <a:t>发动机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 algn="l" defTabSz="784225">
              <a:defRPr sz="1800">
                <a:solidFill>
                  <a:srgbClr val="000000"/>
                </a:solidFill>
              </a:defRPr>
            </a:pPr>
            <a:endParaRPr lang="en-US" altLang="zh-CN" dirty="0" smtClean="0"/>
          </a:p>
          <a:p>
            <a:pPr lvl="0" algn="l" defTabSz="784225">
              <a:defRPr sz="1800">
                <a:solidFill>
                  <a:srgbClr val="000000"/>
                </a:solidFill>
              </a:defRPr>
            </a:pPr>
            <a:r>
              <a:rPr lang="zh-CN" altLang="en-US" dirty="0" smtClean="0"/>
              <a:t>何</a:t>
            </a:r>
            <a:r>
              <a:rPr lang="zh-CN" altLang="en-US" dirty="0"/>
              <a:t>军辉</a:t>
            </a:r>
          </a:p>
          <a:p>
            <a:pPr lvl="0" algn="l" defTabSz="784225">
              <a:defRPr sz="1800">
                <a:solidFill>
                  <a:srgbClr val="000000"/>
                </a:solidFill>
              </a:defRPr>
            </a:pPr>
            <a:r>
              <a:rPr lang="en-US" altLang="zh-CN" dirty="0"/>
              <a:t>Sr. Solution Architect</a:t>
            </a:r>
          </a:p>
          <a:p>
            <a:pPr lvl="0" algn="l" defTabSz="784225">
              <a:defRPr sz="1800">
                <a:solidFill>
                  <a:srgbClr val="000000"/>
                </a:solidFill>
              </a:defRPr>
            </a:pPr>
            <a:r>
              <a:rPr lang="en-US" dirty="0" err="1"/>
              <a:t>EasyStack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489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开</a:t>
            </a:r>
            <a:r>
              <a:rPr lang="zh-CN" altLang="en-US" sz="3200" dirty="0" smtClean="0"/>
              <a:t>源云计算是国家意志</a:t>
            </a:r>
            <a:endParaRPr lang="zh-CN" altLang="en-US" sz="32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8073" y="1023919"/>
            <a:ext cx="12388146" cy="481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179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云计算技术的发展之路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380" y="1438751"/>
            <a:ext cx="9996791" cy="413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352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zh-CN" altLang="en-US" sz="3200" dirty="0"/>
              <a:t>开源和开放是云计算的未来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178" y="1097078"/>
            <a:ext cx="10461643" cy="4663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714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altLang="zh-CN" sz="3200" dirty="0" smtClean="0"/>
              <a:t>OpenStack</a:t>
            </a:r>
            <a:r>
              <a:rPr lang="zh-CN" altLang="en-US" sz="3200" dirty="0" smtClean="0"/>
              <a:t>是开源云计算的集大成者</a:t>
            </a:r>
            <a:endParaRPr lang="zh-CN" altLang="en-US" sz="32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657" y="962954"/>
            <a:ext cx="11790686" cy="493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769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3350" y="3445669"/>
            <a:ext cx="8096250" cy="2332072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OpenStack</a:t>
            </a:r>
            <a:r>
              <a:rPr lang="zh-CN" altLang="en-US" sz="3200" dirty="0"/>
              <a:t>开源社区</a:t>
            </a:r>
          </a:p>
        </p:txBody>
      </p:sp>
      <p:sp>
        <p:nvSpPr>
          <p:cNvPr id="5" name="矩形 4"/>
          <p:cNvSpPr/>
          <p:nvPr/>
        </p:nvSpPr>
        <p:spPr>
          <a:xfrm>
            <a:off x="-1" y="1130077"/>
            <a:ext cx="6841081" cy="4708981"/>
          </a:xfrm>
          <a:prstGeom prst="rect">
            <a:avLst/>
          </a:prstGeom>
        </p:spPr>
        <p:txBody>
          <a:bodyPr wrap="square">
            <a:spAutoFit/>
          </a:bodyPr>
          <a:lstStyle>
            <a:lvl1pPr algn="ctr" defTabSz="825500">
              <a:defRPr sz="5000">
                <a:latin typeface="+mn-lt"/>
                <a:ea typeface="+mn-ea"/>
                <a:cs typeface="+mn-cs"/>
                <a:sym typeface="Helvetica Neue"/>
              </a:defRPr>
            </a:lvl1pPr>
            <a:lvl2pPr algn="ctr" defTabSz="825500">
              <a:defRPr sz="5000">
                <a:latin typeface="+mn-lt"/>
                <a:ea typeface="+mn-ea"/>
                <a:cs typeface="+mn-cs"/>
                <a:sym typeface="Helvetica Neue"/>
              </a:defRPr>
            </a:lvl2pPr>
            <a:lvl3pPr algn="ctr" defTabSz="825500">
              <a:defRPr sz="5000">
                <a:latin typeface="+mn-lt"/>
                <a:ea typeface="+mn-ea"/>
                <a:cs typeface="+mn-cs"/>
                <a:sym typeface="Helvetica Neue"/>
              </a:defRPr>
            </a:lvl3pPr>
            <a:lvl4pPr algn="ctr" defTabSz="825500">
              <a:defRPr sz="5000">
                <a:latin typeface="+mn-lt"/>
                <a:ea typeface="+mn-ea"/>
                <a:cs typeface="+mn-cs"/>
                <a:sym typeface="Helvetica Neue"/>
              </a:defRPr>
            </a:lvl4pPr>
            <a:lvl5pPr algn="ctr" defTabSz="825500">
              <a:defRPr sz="5000">
                <a:latin typeface="+mn-lt"/>
                <a:ea typeface="+mn-ea"/>
                <a:cs typeface="+mn-cs"/>
                <a:sym typeface="Helvetica Neue"/>
              </a:defRPr>
            </a:lvl5pPr>
            <a:lvl6pPr algn="ctr" defTabSz="825500">
              <a:defRPr sz="5000">
                <a:latin typeface="+mn-lt"/>
                <a:ea typeface="+mn-ea"/>
                <a:cs typeface="+mn-cs"/>
                <a:sym typeface="Helvetica Neue"/>
              </a:defRPr>
            </a:lvl6pPr>
            <a:lvl7pPr algn="ctr" defTabSz="825500">
              <a:defRPr sz="5000">
                <a:latin typeface="+mn-lt"/>
                <a:ea typeface="+mn-ea"/>
                <a:cs typeface="+mn-cs"/>
                <a:sym typeface="Helvetica Neue"/>
              </a:defRPr>
            </a:lvl7pPr>
            <a:lvl8pPr algn="ctr" defTabSz="825500">
              <a:defRPr sz="5000">
                <a:latin typeface="+mn-lt"/>
                <a:ea typeface="+mn-ea"/>
                <a:cs typeface="+mn-cs"/>
                <a:sym typeface="Helvetica Neue"/>
              </a:defRPr>
            </a:lvl8pPr>
            <a:lvl9pPr algn="ctr" defTabSz="825500">
              <a:defRPr sz="5000"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marL="342900" indent="-342900" algn="l" hangingPunct="0">
              <a:lnSpc>
                <a:spcPct val="150000"/>
              </a:lnSpc>
              <a:buClr>
                <a:srgbClr val="000000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altLang="zh-CN" sz="2000" dirty="0" err="1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OpenStack</a:t>
            </a:r>
            <a:r>
              <a:rPr lang="zh-CN" altLang="en-US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基金会是世界上第二大开源基金会</a:t>
            </a:r>
            <a:endParaRPr lang="en-US" altLang="zh-CN" sz="20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l" hangingPunct="0">
              <a:lnSpc>
                <a:spcPct val="150000"/>
              </a:lnSpc>
              <a:buClr>
                <a:srgbClr val="000000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500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多个企业赞助商，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170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多个国家</a:t>
            </a:r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l" hangingPunct="0">
              <a:lnSpc>
                <a:spcPct val="150000"/>
              </a:lnSpc>
              <a:buClr>
                <a:srgbClr val="000000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万多人参与</a:t>
            </a:r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l" hangingPunct="0">
              <a:lnSpc>
                <a:spcPct val="150000"/>
              </a:lnSpc>
              <a:buClr>
                <a:srgbClr val="000000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2000+</a:t>
            </a:r>
            <a:r>
              <a:rPr lang="zh-CN" altLang="en-US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万行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</a:t>
            </a:r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l" hangingPunct="0">
              <a:lnSpc>
                <a:spcPct val="150000"/>
              </a:lnSpc>
              <a:buClr>
                <a:srgbClr val="000000"/>
              </a:buClr>
              <a:buSzPct val="100000"/>
              <a:buFont typeface="Wingdings" panose="05000000000000000000" pitchFamily="2" charset="2"/>
              <a:buChar char="Ø"/>
            </a:pP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预测到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20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OpenStack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市场规模将达到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33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亿美元</a:t>
            </a:r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l" hangingPunct="0">
              <a:lnSpc>
                <a:spcPct val="150000"/>
              </a:lnSpc>
              <a:buClr>
                <a:srgbClr val="000000"/>
              </a:buClr>
              <a:buSzPct val="100000"/>
              <a:buFont typeface="Wingdings" panose="05000000000000000000" pitchFamily="2" charset="2"/>
              <a:buChar char="Ø"/>
            </a:pPr>
            <a:r>
              <a:rPr lang="zh-CN" altLang="en-US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发布了十四个版本（</a:t>
            </a:r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Austin-&gt;Newton</a:t>
            </a:r>
            <a:r>
              <a:rPr lang="zh-CN" altLang="en-US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l" hangingPunct="0">
              <a:lnSpc>
                <a:spcPct val="150000"/>
              </a:lnSpc>
              <a:buClr>
                <a:srgbClr val="000000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altLang="zh-CN" sz="20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OpenStack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基金会启动</a:t>
            </a:r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COA</a:t>
            </a:r>
          </a:p>
          <a:p>
            <a:pPr algn="l" hangingPunct="0">
              <a:lnSpc>
                <a:spcPct val="150000"/>
              </a:lnSpc>
              <a:buClr>
                <a:srgbClr val="000000"/>
              </a:buClr>
              <a:buSzPct val="100000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认证项目</a:t>
            </a:r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l" hangingPunct="0">
              <a:lnSpc>
                <a:spcPct val="150000"/>
              </a:lnSpc>
              <a:buClr>
                <a:srgbClr val="000000"/>
              </a:buClr>
              <a:buSzPct val="100000"/>
              <a:buFont typeface="Wingdings" panose="05000000000000000000" pitchFamily="2" charset="2"/>
              <a:buChar char="Ø"/>
            </a:pPr>
            <a:r>
              <a:rPr lang="en-US" altLang="zh-CN" sz="2000" dirty="0" err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OpenStack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基金会启动</a:t>
            </a:r>
            <a:r>
              <a:rPr lang="zh-CN" altLang="en-US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联邦</a:t>
            </a:r>
            <a:endParaRPr lang="en-US" altLang="zh-CN" sz="20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hangingPunct="0">
              <a:lnSpc>
                <a:spcPct val="150000"/>
              </a:lnSpc>
              <a:buClr>
                <a:srgbClr val="000000"/>
              </a:buClr>
              <a:buSzPct val="100000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认证</a:t>
            </a:r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2299" y="1325562"/>
            <a:ext cx="5088483" cy="2351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325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OpenStack</a:t>
            </a:r>
            <a:r>
              <a:rPr lang="zh-CN" altLang="en-US" sz="3200" dirty="0"/>
              <a:t>对技术团队的全面要求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351" y="926395"/>
            <a:ext cx="10058400" cy="49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9282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sz="3200" dirty="0"/>
              <a:t>中国公司和工程师在</a:t>
            </a:r>
            <a:r>
              <a:rPr lang="en-US" altLang="zh-CN" sz="3200" dirty="0" smtClean="0"/>
              <a:t>OpenStack</a:t>
            </a:r>
            <a:r>
              <a:rPr lang="zh-CN" altLang="en-US" sz="3200" dirty="0" smtClean="0"/>
              <a:t>的</a:t>
            </a:r>
            <a:r>
              <a:rPr lang="zh-CN" altLang="en-US" sz="3200" dirty="0"/>
              <a:t>社区贡献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75" y="1074057"/>
            <a:ext cx="4793659" cy="3947073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1838183" y="4975553"/>
            <a:ext cx="12926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err="1" smtClean="0"/>
              <a:t>Matika</a:t>
            </a:r>
            <a:r>
              <a:rPr lang="zh-CN" altLang="en-US" dirty="0" smtClean="0"/>
              <a:t>版本</a:t>
            </a:r>
            <a:endParaRPr lang="en-US" dirty="0"/>
          </a:p>
        </p:txBody>
      </p:sp>
      <p:sp>
        <p:nvSpPr>
          <p:cNvPr id="8" name="矩形 7"/>
          <p:cNvSpPr/>
          <p:nvPr/>
        </p:nvSpPr>
        <p:spPr>
          <a:xfrm>
            <a:off x="8317905" y="4976322"/>
            <a:ext cx="139358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 smtClean="0"/>
              <a:t>Newton</a:t>
            </a:r>
            <a:r>
              <a:rPr lang="zh-CN" altLang="en-US" dirty="0" smtClean="0"/>
              <a:t>版本</a:t>
            </a:r>
            <a:endParaRPr lang="en-US" dirty="0"/>
          </a:p>
        </p:txBody>
      </p:sp>
      <p:sp>
        <p:nvSpPr>
          <p:cNvPr id="11" name="矩形 10"/>
          <p:cNvSpPr/>
          <p:nvPr/>
        </p:nvSpPr>
        <p:spPr>
          <a:xfrm>
            <a:off x="0" y="5382985"/>
            <a:ext cx="5505592" cy="41036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数据来源：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</a:t>
            </a:r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stackalytics.openstack.org</a:t>
            </a:r>
            <a:endParaRPr kumimoji="0" lang="zh-CN" altLang="en-US" sz="200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Helvetica Ligh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4714" y="1043515"/>
            <a:ext cx="6987442" cy="3932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257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1550</TotalTime>
  <Words>819</Words>
  <Application>Microsoft Office PowerPoint</Application>
  <PresentationFormat>宽屏</PresentationFormat>
  <Paragraphs>107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18</vt:i4>
      </vt:variant>
    </vt:vector>
  </HeadingPairs>
  <TitlesOfParts>
    <vt:vector size="35" baseType="lpstr">
      <vt:lpstr>Helvetica Light</vt:lpstr>
      <vt:lpstr>Helvetica Neue</vt:lpstr>
      <vt:lpstr>宋体</vt:lpstr>
      <vt:lpstr>宋体</vt:lpstr>
      <vt:lpstr>Microsoft YaHei</vt:lpstr>
      <vt:lpstr>Microsoft YaHei</vt:lpstr>
      <vt:lpstr>等线</vt:lpstr>
      <vt:lpstr>等线 Light</vt:lpstr>
      <vt:lpstr>Arial</vt:lpstr>
      <vt:lpstr>Calibri</vt:lpstr>
      <vt:lpstr>Calibri Light</vt:lpstr>
      <vt:lpstr>Times New Roman</vt:lpstr>
      <vt:lpstr>Verdana</vt:lpstr>
      <vt:lpstr>Wingdings</vt:lpstr>
      <vt:lpstr>Office 主题</vt:lpstr>
      <vt:lpstr>Custom Design</vt:lpstr>
      <vt:lpstr>自定义设计方案</vt:lpstr>
      <vt:lpstr>PowerPoint 演示文稿</vt:lpstr>
      <vt:lpstr>开源云计算成为中国企业的IT发动机</vt:lpstr>
      <vt:lpstr>开源云计算是国家意志</vt:lpstr>
      <vt:lpstr>云计算技术的发展之路</vt:lpstr>
      <vt:lpstr>PowerPoint 演示文稿</vt:lpstr>
      <vt:lpstr>PowerPoint 演示文稿</vt:lpstr>
      <vt:lpstr>OpenStack开源社区</vt:lpstr>
      <vt:lpstr>OpenStack对技术团队的全面要求</vt:lpstr>
      <vt:lpstr>中国公司和工程师在OpenStack的社区贡献</vt:lpstr>
      <vt:lpstr>中国的开源云计算的市场化如火如荼</vt:lpstr>
      <vt:lpstr>开源云计算案例分享</vt:lpstr>
      <vt:lpstr>开源云计算案例分享</vt:lpstr>
      <vt:lpstr>开源云计算案例分享</vt:lpstr>
      <vt:lpstr>开源云计算案例分享</vt:lpstr>
      <vt:lpstr>开源云计算案例分享</vt:lpstr>
      <vt:lpstr>开源云计算案例分享</vt:lpstr>
      <vt:lpstr>开源云计算案例分享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lijingfei</dc:creator>
  <cp:lastModifiedBy>Junhui He</cp:lastModifiedBy>
  <cp:revision>100</cp:revision>
  <dcterms:created xsi:type="dcterms:W3CDTF">2016-09-21T09:31:00Z</dcterms:created>
  <dcterms:modified xsi:type="dcterms:W3CDTF">2016-10-11T22:39:21Z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2052-10.1.0.5975</vt:lpwstr>
  </property>
</Properties>
</file>